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8"/>
  </p:notesMasterIdLst>
  <p:handoutMasterIdLst>
    <p:handoutMasterId r:id="rId59"/>
  </p:handoutMasterIdLst>
  <p:sldIdLst>
    <p:sldId id="256" r:id="rId2"/>
    <p:sldId id="276" r:id="rId3"/>
    <p:sldId id="258" r:id="rId4"/>
    <p:sldId id="278" r:id="rId5"/>
    <p:sldId id="282" r:id="rId6"/>
    <p:sldId id="283" r:id="rId7"/>
    <p:sldId id="284" r:id="rId8"/>
    <p:sldId id="289" r:id="rId9"/>
    <p:sldId id="286" r:id="rId10"/>
    <p:sldId id="287" r:id="rId11"/>
    <p:sldId id="298" r:id="rId12"/>
    <p:sldId id="299" r:id="rId13"/>
    <p:sldId id="300" r:id="rId14"/>
    <p:sldId id="279" r:id="rId15"/>
    <p:sldId id="271" r:id="rId16"/>
    <p:sldId id="317" r:id="rId17"/>
    <p:sldId id="318" r:id="rId18"/>
    <p:sldId id="319" r:id="rId19"/>
    <p:sldId id="320" r:id="rId20"/>
    <p:sldId id="335" r:id="rId21"/>
    <p:sldId id="272" r:id="rId22"/>
    <p:sldId id="273" r:id="rId23"/>
    <p:sldId id="295" r:id="rId24"/>
    <p:sldId id="294" r:id="rId25"/>
    <p:sldId id="296" r:id="rId26"/>
    <p:sldId id="297" r:id="rId27"/>
    <p:sldId id="290" r:id="rId28"/>
    <p:sldId id="313" r:id="rId29"/>
    <p:sldId id="314" r:id="rId30"/>
    <p:sldId id="315" r:id="rId31"/>
    <p:sldId id="316" r:id="rId32"/>
    <p:sldId id="310" r:id="rId33"/>
    <p:sldId id="321" r:id="rId34"/>
    <p:sldId id="322" r:id="rId35"/>
    <p:sldId id="330" r:id="rId36"/>
    <p:sldId id="331" r:id="rId37"/>
    <p:sldId id="332" r:id="rId38"/>
    <p:sldId id="333" r:id="rId39"/>
    <p:sldId id="311" r:id="rId40"/>
    <p:sldId id="323" r:id="rId41"/>
    <p:sldId id="324" r:id="rId42"/>
    <p:sldId id="325" r:id="rId43"/>
    <p:sldId id="326" r:id="rId44"/>
    <p:sldId id="327" r:id="rId45"/>
    <p:sldId id="312" r:id="rId46"/>
    <p:sldId id="328" r:id="rId47"/>
    <p:sldId id="329" r:id="rId48"/>
    <p:sldId id="302" r:id="rId49"/>
    <p:sldId id="303" r:id="rId50"/>
    <p:sldId id="304" r:id="rId51"/>
    <p:sldId id="305" r:id="rId52"/>
    <p:sldId id="306" r:id="rId53"/>
    <p:sldId id="307" r:id="rId54"/>
    <p:sldId id="308" r:id="rId55"/>
    <p:sldId id="301" r:id="rId56"/>
    <p:sldId id="334" r:id="rId57"/>
  </p:sldIdLst>
  <p:sldSz cx="10691813" cy="7559675"/>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6015"/>
    <a:srgbClr val="5E8AB4"/>
    <a:srgbClr val="48A6EC"/>
    <a:srgbClr val="4A7FDB"/>
    <a:srgbClr val="5264C8"/>
    <a:srgbClr val="675CBA"/>
    <a:srgbClr val="755DD7"/>
    <a:srgbClr val="8E58D4"/>
    <a:srgbClr val="815BD5"/>
    <a:srgbClr val="9856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70116" autoAdjust="0"/>
  </p:normalViewPr>
  <p:slideViewPr>
    <p:cSldViewPr snapToGrid="0">
      <p:cViewPr varScale="1">
        <p:scale>
          <a:sx n="70" d="100"/>
          <a:sy n="70" d="100"/>
        </p:scale>
        <p:origin x="2400" y="66"/>
      </p:cViewPr>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125" cy="34131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5622925" y="0"/>
            <a:ext cx="4302125" cy="341313"/>
          </a:xfrm>
          <a:prstGeom prst="rect">
            <a:avLst/>
          </a:prstGeom>
        </p:spPr>
        <p:txBody>
          <a:bodyPr vert="horz" lIns="91440" tIns="45720" rIns="91440" bIns="45720" rtlCol="0"/>
          <a:lstStyle>
            <a:lvl1pPr algn="r">
              <a:defRPr sz="1200"/>
            </a:lvl1pPr>
          </a:lstStyle>
          <a:p>
            <a:fld id="{A1412B42-F66E-426F-B787-F11159958CF9}" type="datetimeFigureOut">
              <a:rPr lang="en-AU" smtClean="0"/>
              <a:t>9/08/2019</a:t>
            </a:fld>
            <a:endParaRPr lang="en-AU"/>
          </a:p>
        </p:txBody>
      </p:sp>
      <p:sp>
        <p:nvSpPr>
          <p:cNvPr id="4" name="Footer Placeholder 3"/>
          <p:cNvSpPr>
            <a:spLocks noGrp="1"/>
          </p:cNvSpPr>
          <p:nvPr>
            <p:ph type="ftr" sz="quarter" idx="2"/>
          </p:nvPr>
        </p:nvSpPr>
        <p:spPr>
          <a:xfrm>
            <a:off x="0" y="6456363"/>
            <a:ext cx="4302125" cy="341312"/>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5622925" y="6456363"/>
            <a:ext cx="4302125" cy="341312"/>
          </a:xfrm>
          <a:prstGeom prst="rect">
            <a:avLst/>
          </a:prstGeom>
        </p:spPr>
        <p:txBody>
          <a:bodyPr vert="horz" lIns="91440" tIns="45720" rIns="91440" bIns="45720" rtlCol="0" anchor="b"/>
          <a:lstStyle>
            <a:lvl1pPr algn="r">
              <a:defRPr sz="1200"/>
            </a:lvl1pPr>
          </a:lstStyle>
          <a:p>
            <a:fld id="{3608B578-2687-4EE3-BC58-717212012983}" type="slidenum">
              <a:rPr lang="en-AU" smtClean="0"/>
              <a:t>‹#›</a:t>
            </a:fld>
            <a:endParaRPr lang="en-AU"/>
          </a:p>
        </p:txBody>
      </p:sp>
    </p:spTree>
    <p:extLst>
      <p:ext uri="{BB962C8B-B14F-4D97-AF65-F5344CB8AC3E}">
        <p14:creationId xmlns:p14="http://schemas.microsoft.com/office/powerpoint/2010/main" val="3843112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302125" cy="341313"/>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5622926" y="1"/>
            <a:ext cx="4302125" cy="341313"/>
          </a:xfrm>
          <a:prstGeom prst="rect">
            <a:avLst/>
          </a:prstGeom>
        </p:spPr>
        <p:txBody>
          <a:bodyPr vert="horz" lIns="91440" tIns="45720" rIns="91440" bIns="45720" rtlCol="0"/>
          <a:lstStyle>
            <a:lvl1pPr algn="r">
              <a:defRPr sz="1200"/>
            </a:lvl1pPr>
          </a:lstStyle>
          <a:p>
            <a:fld id="{F7606609-4389-49B4-ABC9-08178EBB985A}" type="datetimeFigureOut">
              <a:rPr lang="en-AU" smtClean="0"/>
              <a:t>9/08/2019</a:t>
            </a:fld>
            <a:endParaRPr lang="en-AU" dirty="0"/>
          </a:p>
        </p:txBody>
      </p:sp>
      <p:sp>
        <p:nvSpPr>
          <p:cNvPr id="4" name="Slide Image Placeholder 3"/>
          <p:cNvSpPr>
            <a:spLocks noGrp="1" noRot="1" noChangeAspect="1"/>
          </p:cNvSpPr>
          <p:nvPr>
            <p:ph type="sldImg" idx="2"/>
          </p:nvPr>
        </p:nvSpPr>
        <p:spPr>
          <a:xfrm>
            <a:off x="3341688" y="849313"/>
            <a:ext cx="3243262" cy="2293937"/>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992188" y="3271838"/>
            <a:ext cx="7942262" cy="267652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1" y="6456363"/>
            <a:ext cx="4302125" cy="341312"/>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5622926" y="6456363"/>
            <a:ext cx="4302125" cy="341312"/>
          </a:xfrm>
          <a:prstGeom prst="rect">
            <a:avLst/>
          </a:prstGeom>
        </p:spPr>
        <p:txBody>
          <a:bodyPr vert="horz" lIns="91440" tIns="45720" rIns="91440" bIns="45720" rtlCol="0" anchor="b"/>
          <a:lstStyle>
            <a:lvl1pPr algn="r">
              <a:defRPr sz="1200"/>
            </a:lvl1pPr>
          </a:lstStyle>
          <a:p>
            <a:fld id="{37C044E5-1F03-4772-BB87-C142CDD6DF31}" type="slidenum">
              <a:rPr lang="en-AU" smtClean="0"/>
              <a:t>‹#›</a:t>
            </a:fld>
            <a:endParaRPr lang="en-AU" dirty="0"/>
          </a:p>
        </p:txBody>
      </p:sp>
    </p:spTree>
    <p:extLst>
      <p:ext uri="{BB962C8B-B14F-4D97-AF65-F5344CB8AC3E}">
        <p14:creationId xmlns:p14="http://schemas.microsoft.com/office/powerpoint/2010/main" val="1566920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7C044E5-1F03-4772-BB87-C142CDD6DF31}" type="slidenum">
              <a:rPr lang="en-AU" smtClean="0"/>
              <a:t>1</a:t>
            </a:fld>
            <a:endParaRPr lang="en-AU" dirty="0"/>
          </a:p>
        </p:txBody>
      </p:sp>
    </p:spTree>
    <p:extLst>
      <p:ext uri="{BB962C8B-B14F-4D97-AF65-F5344CB8AC3E}">
        <p14:creationId xmlns:p14="http://schemas.microsoft.com/office/powerpoint/2010/main" val="1170364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7C044E5-1F03-4772-BB87-C142CDD6DF31}" type="slidenum">
              <a:rPr lang="en-AU" smtClean="0"/>
              <a:t>14</a:t>
            </a:fld>
            <a:endParaRPr lang="en-AU" dirty="0"/>
          </a:p>
        </p:txBody>
      </p:sp>
    </p:spTree>
    <p:extLst>
      <p:ext uri="{BB962C8B-B14F-4D97-AF65-F5344CB8AC3E}">
        <p14:creationId xmlns:p14="http://schemas.microsoft.com/office/powerpoint/2010/main" val="4122069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37C044E5-1F03-4772-BB87-C142CDD6DF31}" type="slidenum">
              <a:rPr lang="en-AU" smtClean="0"/>
              <a:t>19</a:t>
            </a:fld>
            <a:endParaRPr lang="en-AU" dirty="0"/>
          </a:p>
        </p:txBody>
      </p:sp>
    </p:spTree>
    <p:extLst>
      <p:ext uri="{BB962C8B-B14F-4D97-AF65-F5344CB8AC3E}">
        <p14:creationId xmlns:p14="http://schemas.microsoft.com/office/powerpoint/2010/main" val="3528730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37C044E5-1F03-4772-BB87-C142CDD6DF31}" type="slidenum">
              <a:rPr lang="en-AU" smtClean="0"/>
              <a:t>20</a:t>
            </a:fld>
            <a:endParaRPr lang="en-AU" dirty="0"/>
          </a:p>
        </p:txBody>
      </p:sp>
    </p:spTree>
    <p:extLst>
      <p:ext uri="{BB962C8B-B14F-4D97-AF65-F5344CB8AC3E}">
        <p14:creationId xmlns:p14="http://schemas.microsoft.com/office/powerpoint/2010/main" val="3156716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7C044E5-1F03-4772-BB87-C142CDD6DF31}" type="slidenum">
              <a:rPr lang="en-AU" smtClean="0"/>
              <a:t>21</a:t>
            </a:fld>
            <a:endParaRPr lang="en-AU" dirty="0"/>
          </a:p>
        </p:txBody>
      </p:sp>
    </p:spTree>
    <p:extLst>
      <p:ext uri="{BB962C8B-B14F-4D97-AF65-F5344CB8AC3E}">
        <p14:creationId xmlns:p14="http://schemas.microsoft.com/office/powerpoint/2010/main" val="3396752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37C044E5-1F03-4772-BB87-C142CDD6DF31}" type="slidenum">
              <a:rPr lang="en-AU" smtClean="0"/>
              <a:t>22</a:t>
            </a:fld>
            <a:endParaRPr lang="en-AU" dirty="0"/>
          </a:p>
        </p:txBody>
      </p:sp>
    </p:spTree>
    <p:extLst>
      <p:ext uri="{BB962C8B-B14F-4D97-AF65-F5344CB8AC3E}">
        <p14:creationId xmlns:p14="http://schemas.microsoft.com/office/powerpoint/2010/main" val="4262483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fld id="{37C044E5-1F03-4772-BB87-C142CDD6DF31}" type="slidenum">
              <a:rPr lang="en-AU" smtClean="0"/>
              <a:t>23</a:t>
            </a:fld>
            <a:endParaRPr lang="en-AU" dirty="0"/>
          </a:p>
        </p:txBody>
      </p:sp>
    </p:spTree>
    <p:extLst>
      <p:ext uri="{BB962C8B-B14F-4D97-AF65-F5344CB8AC3E}">
        <p14:creationId xmlns:p14="http://schemas.microsoft.com/office/powerpoint/2010/main" val="38547280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37C044E5-1F03-4772-BB87-C142CDD6DF31}" type="slidenum">
              <a:rPr lang="en-AU" smtClean="0"/>
              <a:t>27</a:t>
            </a:fld>
            <a:endParaRPr lang="en-AU" dirty="0"/>
          </a:p>
        </p:txBody>
      </p:sp>
    </p:spTree>
    <p:extLst>
      <p:ext uri="{BB962C8B-B14F-4D97-AF65-F5344CB8AC3E}">
        <p14:creationId xmlns:p14="http://schemas.microsoft.com/office/powerpoint/2010/main" val="34231198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37C044E5-1F03-4772-BB87-C142CDD6DF31}" type="slidenum">
              <a:rPr lang="en-AU" smtClean="0"/>
              <a:t>29</a:t>
            </a:fld>
            <a:endParaRPr lang="en-AU" dirty="0"/>
          </a:p>
        </p:txBody>
      </p:sp>
    </p:spTree>
    <p:extLst>
      <p:ext uri="{BB962C8B-B14F-4D97-AF65-F5344CB8AC3E}">
        <p14:creationId xmlns:p14="http://schemas.microsoft.com/office/powerpoint/2010/main" val="3393211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37C044E5-1F03-4772-BB87-C142CDD6DF31}" type="slidenum">
              <a:rPr lang="en-AU" smtClean="0"/>
              <a:t>31</a:t>
            </a:fld>
            <a:endParaRPr lang="en-AU" dirty="0"/>
          </a:p>
        </p:txBody>
      </p:sp>
    </p:spTree>
    <p:extLst>
      <p:ext uri="{BB962C8B-B14F-4D97-AF65-F5344CB8AC3E}">
        <p14:creationId xmlns:p14="http://schemas.microsoft.com/office/powerpoint/2010/main" val="7987135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10"/>
          </p:nvPr>
        </p:nvSpPr>
        <p:spPr/>
        <p:txBody>
          <a:bodyPr/>
          <a:lstStyle/>
          <a:p>
            <a:fld id="{37C044E5-1F03-4772-BB87-C142CDD6DF31}" type="slidenum">
              <a:rPr lang="en-AU" smtClean="0"/>
              <a:t>32</a:t>
            </a:fld>
            <a:endParaRPr lang="en-AU" dirty="0"/>
          </a:p>
        </p:txBody>
      </p:sp>
    </p:spTree>
    <p:extLst>
      <p:ext uri="{BB962C8B-B14F-4D97-AF65-F5344CB8AC3E}">
        <p14:creationId xmlns:p14="http://schemas.microsoft.com/office/powerpoint/2010/main" val="1050361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7C044E5-1F03-4772-BB87-C142CDD6DF31}" type="slidenum">
              <a:rPr lang="en-AU" smtClean="0"/>
              <a:t>2</a:t>
            </a:fld>
            <a:endParaRPr lang="en-AU" dirty="0"/>
          </a:p>
        </p:txBody>
      </p:sp>
    </p:spTree>
    <p:extLst>
      <p:ext uri="{BB962C8B-B14F-4D97-AF65-F5344CB8AC3E}">
        <p14:creationId xmlns:p14="http://schemas.microsoft.com/office/powerpoint/2010/main" val="39566192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37C044E5-1F03-4772-BB87-C142CDD6DF31}" type="slidenum">
              <a:rPr lang="en-AU" smtClean="0"/>
              <a:t>35</a:t>
            </a:fld>
            <a:endParaRPr lang="en-AU" dirty="0"/>
          </a:p>
        </p:txBody>
      </p:sp>
    </p:spTree>
    <p:extLst>
      <p:ext uri="{BB962C8B-B14F-4D97-AF65-F5344CB8AC3E}">
        <p14:creationId xmlns:p14="http://schemas.microsoft.com/office/powerpoint/2010/main" val="1896421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37C044E5-1F03-4772-BB87-C142CDD6DF31}" type="slidenum">
              <a:rPr lang="en-AU" smtClean="0"/>
              <a:t>36</a:t>
            </a:fld>
            <a:endParaRPr lang="en-AU" dirty="0"/>
          </a:p>
        </p:txBody>
      </p:sp>
    </p:spTree>
    <p:extLst>
      <p:ext uri="{BB962C8B-B14F-4D97-AF65-F5344CB8AC3E}">
        <p14:creationId xmlns:p14="http://schemas.microsoft.com/office/powerpoint/2010/main" val="19081779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37C044E5-1F03-4772-BB87-C142CDD6DF31}" type="slidenum">
              <a:rPr lang="en-AU" smtClean="0"/>
              <a:t>37</a:t>
            </a:fld>
            <a:endParaRPr lang="en-AU" dirty="0"/>
          </a:p>
        </p:txBody>
      </p:sp>
    </p:spTree>
    <p:extLst>
      <p:ext uri="{BB962C8B-B14F-4D97-AF65-F5344CB8AC3E}">
        <p14:creationId xmlns:p14="http://schemas.microsoft.com/office/powerpoint/2010/main" val="27775590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37C044E5-1F03-4772-BB87-C142CDD6DF31}" type="slidenum">
              <a:rPr lang="en-AU" smtClean="0"/>
              <a:t>38</a:t>
            </a:fld>
            <a:endParaRPr lang="en-AU" dirty="0"/>
          </a:p>
        </p:txBody>
      </p:sp>
    </p:spTree>
    <p:extLst>
      <p:ext uri="{BB962C8B-B14F-4D97-AF65-F5344CB8AC3E}">
        <p14:creationId xmlns:p14="http://schemas.microsoft.com/office/powerpoint/2010/main" val="21785418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dirty="0"/>
          </a:p>
        </p:txBody>
      </p:sp>
      <p:sp>
        <p:nvSpPr>
          <p:cNvPr id="4" name="Slide Number Placeholder 3"/>
          <p:cNvSpPr>
            <a:spLocks noGrp="1"/>
          </p:cNvSpPr>
          <p:nvPr>
            <p:ph type="sldNum" sz="quarter" idx="10"/>
          </p:nvPr>
        </p:nvSpPr>
        <p:spPr/>
        <p:txBody>
          <a:bodyPr/>
          <a:lstStyle/>
          <a:p>
            <a:fld id="{37C044E5-1F03-4772-BB87-C142CDD6DF31}" type="slidenum">
              <a:rPr lang="en-AU" smtClean="0"/>
              <a:t>39</a:t>
            </a:fld>
            <a:endParaRPr lang="en-AU" dirty="0"/>
          </a:p>
        </p:txBody>
      </p:sp>
    </p:spTree>
    <p:extLst>
      <p:ext uri="{BB962C8B-B14F-4D97-AF65-F5344CB8AC3E}">
        <p14:creationId xmlns:p14="http://schemas.microsoft.com/office/powerpoint/2010/main" val="26806814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dirty="0"/>
          </a:p>
        </p:txBody>
      </p:sp>
      <p:sp>
        <p:nvSpPr>
          <p:cNvPr id="4" name="Slide Number Placeholder 3"/>
          <p:cNvSpPr>
            <a:spLocks noGrp="1"/>
          </p:cNvSpPr>
          <p:nvPr>
            <p:ph type="sldNum" sz="quarter" idx="10"/>
          </p:nvPr>
        </p:nvSpPr>
        <p:spPr/>
        <p:txBody>
          <a:bodyPr/>
          <a:lstStyle/>
          <a:p>
            <a:fld id="{37C044E5-1F03-4772-BB87-C142CDD6DF31}" type="slidenum">
              <a:rPr lang="en-AU" smtClean="0"/>
              <a:t>40</a:t>
            </a:fld>
            <a:endParaRPr lang="en-AU" dirty="0"/>
          </a:p>
        </p:txBody>
      </p:sp>
    </p:spTree>
    <p:extLst>
      <p:ext uri="{BB962C8B-B14F-4D97-AF65-F5344CB8AC3E}">
        <p14:creationId xmlns:p14="http://schemas.microsoft.com/office/powerpoint/2010/main" val="18470625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dirty="0"/>
          </a:p>
        </p:txBody>
      </p:sp>
      <p:sp>
        <p:nvSpPr>
          <p:cNvPr id="4" name="Slide Number Placeholder 3"/>
          <p:cNvSpPr>
            <a:spLocks noGrp="1"/>
          </p:cNvSpPr>
          <p:nvPr>
            <p:ph type="sldNum" sz="quarter" idx="10"/>
          </p:nvPr>
        </p:nvSpPr>
        <p:spPr/>
        <p:txBody>
          <a:bodyPr/>
          <a:lstStyle/>
          <a:p>
            <a:fld id="{37C044E5-1F03-4772-BB87-C142CDD6DF31}" type="slidenum">
              <a:rPr lang="en-AU" smtClean="0"/>
              <a:t>41</a:t>
            </a:fld>
            <a:endParaRPr lang="en-AU" dirty="0"/>
          </a:p>
        </p:txBody>
      </p:sp>
    </p:spTree>
    <p:extLst>
      <p:ext uri="{BB962C8B-B14F-4D97-AF65-F5344CB8AC3E}">
        <p14:creationId xmlns:p14="http://schemas.microsoft.com/office/powerpoint/2010/main" val="250214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10"/>
          </p:nvPr>
        </p:nvSpPr>
        <p:spPr/>
        <p:txBody>
          <a:bodyPr/>
          <a:lstStyle/>
          <a:p>
            <a:fld id="{37C044E5-1F03-4772-BB87-C142CDD6DF31}" type="slidenum">
              <a:rPr lang="en-AU" smtClean="0"/>
              <a:t>42</a:t>
            </a:fld>
            <a:endParaRPr lang="en-AU" dirty="0"/>
          </a:p>
        </p:txBody>
      </p:sp>
    </p:spTree>
    <p:extLst>
      <p:ext uri="{BB962C8B-B14F-4D97-AF65-F5344CB8AC3E}">
        <p14:creationId xmlns:p14="http://schemas.microsoft.com/office/powerpoint/2010/main" val="11067673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37C044E5-1F03-4772-BB87-C142CDD6DF31}" type="slidenum">
              <a:rPr lang="en-AU" smtClean="0"/>
              <a:t>44</a:t>
            </a:fld>
            <a:endParaRPr lang="en-AU" dirty="0"/>
          </a:p>
        </p:txBody>
      </p:sp>
    </p:spTree>
    <p:extLst>
      <p:ext uri="{BB962C8B-B14F-4D97-AF65-F5344CB8AC3E}">
        <p14:creationId xmlns:p14="http://schemas.microsoft.com/office/powerpoint/2010/main" val="18271773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3600" b="1" dirty="0"/>
          </a:p>
        </p:txBody>
      </p:sp>
      <p:sp>
        <p:nvSpPr>
          <p:cNvPr id="4" name="Slide Number Placeholder 3"/>
          <p:cNvSpPr>
            <a:spLocks noGrp="1"/>
          </p:cNvSpPr>
          <p:nvPr>
            <p:ph type="sldNum" sz="quarter" idx="10"/>
          </p:nvPr>
        </p:nvSpPr>
        <p:spPr/>
        <p:txBody>
          <a:bodyPr/>
          <a:lstStyle/>
          <a:p>
            <a:fld id="{37C044E5-1F03-4772-BB87-C142CDD6DF31}" type="slidenum">
              <a:rPr lang="en-AU" smtClean="0"/>
              <a:t>45</a:t>
            </a:fld>
            <a:endParaRPr lang="en-AU" dirty="0"/>
          </a:p>
        </p:txBody>
      </p:sp>
    </p:spTree>
    <p:extLst>
      <p:ext uri="{BB962C8B-B14F-4D97-AF65-F5344CB8AC3E}">
        <p14:creationId xmlns:p14="http://schemas.microsoft.com/office/powerpoint/2010/main" val="3429476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7C044E5-1F03-4772-BB87-C142CDD6DF31}" type="slidenum">
              <a:rPr lang="en-AU" smtClean="0"/>
              <a:t>3</a:t>
            </a:fld>
            <a:endParaRPr lang="en-AU" dirty="0"/>
          </a:p>
        </p:txBody>
      </p:sp>
    </p:spTree>
    <p:extLst>
      <p:ext uri="{BB962C8B-B14F-4D97-AF65-F5344CB8AC3E}">
        <p14:creationId xmlns:p14="http://schemas.microsoft.com/office/powerpoint/2010/main" val="2684072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Go to webpage.</a:t>
            </a:r>
            <a:endParaRPr lang="en-AU" dirty="0"/>
          </a:p>
        </p:txBody>
      </p:sp>
      <p:sp>
        <p:nvSpPr>
          <p:cNvPr id="4" name="Slide Number Placeholder 3"/>
          <p:cNvSpPr>
            <a:spLocks noGrp="1"/>
          </p:cNvSpPr>
          <p:nvPr>
            <p:ph type="sldNum" sz="quarter" idx="10"/>
          </p:nvPr>
        </p:nvSpPr>
        <p:spPr/>
        <p:txBody>
          <a:bodyPr/>
          <a:lstStyle/>
          <a:p>
            <a:fld id="{37C044E5-1F03-4772-BB87-C142CDD6DF31}" type="slidenum">
              <a:rPr lang="en-AU" smtClean="0"/>
              <a:t>48</a:t>
            </a:fld>
            <a:endParaRPr lang="en-AU" dirty="0"/>
          </a:p>
        </p:txBody>
      </p:sp>
    </p:spTree>
    <p:extLst>
      <p:ext uri="{BB962C8B-B14F-4D97-AF65-F5344CB8AC3E}">
        <p14:creationId xmlns:p14="http://schemas.microsoft.com/office/powerpoint/2010/main" val="20953143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Go to webpage.</a:t>
            </a:r>
            <a:endParaRPr lang="en-AU" dirty="0"/>
          </a:p>
        </p:txBody>
      </p:sp>
      <p:sp>
        <p:nvSpPr>
          <p:cNvPr id="4" name="Slide Number Placeholder 3"/>
          <p:cNvSpPr>
            <a:spLocks noGrp="1"/>
          </p:cNvSpPr>
          <p:nvPr>
            <p:ph type="sldNum" sz="quarter" idx="10"/>
          </p:nvPr>
        </p:nvSpPr>
        <p:spPr/>
        <p:txBody>
          <a:bodyPr/>
          <a:lstStyle/>
          <a:p>
            <a:fld id="{37C044E5-1F03-4772-BB87-C142CDD6DF31}" type="slidenum">
              <a:rPr lang="en-AU" smtClean="0"/>
              <a:t>49</a:t>
            </a:fld>
            <a:endParaRPr lang="en-AU" dirty="0"/>
          </a:p>
        </p:txBody>
      </p:sp>
    </p:spTree>
    <p:extLst>
      <p:ext uri="{BB962C8B-B14F-4D97-AF65-F5344CB8AC3E}">
        <p14:creationId xmlns:p14="http://schemas.microsoft.com/office/powerpoint/2010/main" val="30346853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Go to webpage.</a:t>
            </a:r>
            <a:endParaRPr lang="en-AU" dirty="0"/>
          </a:p>
        </p:txBody>
      </p:sp>
      <p:sp>
        <p:nvSpPr>
          <p:cNvPr id="4" name="Slide Number Placeholder 3"/>
          <p:cNvSpPr>
            <a:spLocks noGrp="1"/>
          </p:cNvSpPr>
          <p:nvPr>
            <p:ph type="sldNum" sz="quarter" idx="10"/>
          </p:nvPr>
        </p:nvSpPr>
        <p:spPr/>
        <p:txBody>
          <a:bodyPr/>
          <a:lstStyle/>
          <a:p>
            <a:fld id="{37C044E5-1F03-4772-BB87-C142CDD6DF31}" type="slidenum">
              <a:rPr lang="en-AU" smtClean="0"/>
              <a:t>50</a:t>
            </a:fld>
            <a:endParaRPr lang="en-AU" dirty="0"/>
          </a:p>
        </p:txBody>
      </p:sp>
    </p:spTree>
    <p:extLst>
      <p:ext uri="{BB962C8B-B14F-4D97-AF65-F5344CB8AC3E}">
        <p14:creationId xmlns:p14="http://schemas.microsoft.com/office/powerpoint/2010/main" val="14288619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7C044E5-1F03-4772-BB87-C142CDD6DF31}" type="slidenum">
              <a:rPr lang="en-AU" smtClean="0"/>
              <a:t>54</a:t>
            </a:fld>
            <a:endParaRPr lang="en-AU" dirty="0"/>
          </a:p>
        </p:txBody>
      </p:sp>
    </p:spTree>
    <p:extLst>
      <p:ext uri="{BB962C8B-B14F-4D97-AF65-F5344CB8AC3E}">
        <p14:creationId xmlns:p14="http://schemas.microsoft.com/office/powerpoint/2010/main" val="1010377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7C044E5-1F03-4772-BB87-C142CDD6DF31}" type="slidenum">
              <a:rPr lang="en-AU" smtClean="0"/>
              <a:t>55</a:t>
            </a:fld>
            <a:endParaRPr lang="en-AU" dirty="0"/>
          </a:p>
        </p:txBody>
      </p:sp>
    </p:spTree>
    <p:extLst>
      <p:ext uri="{BB962C8B-B14F-4D97-AF65-F5344CB8AC3E}">
        <p14:creationId xmlns:p14="http://schemas.microsoft.com/office/powerpoint/2010/main" val="590184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7C044E5-1F03-4772-BB87-C142CDD6DF31}" type="slidenum">
              <a:rPr lang="en-AU" smtClean="0"/>
              <a:t>56</a:t>
            </a:fld>
            <a:endParaRPr lang="en-AU" dirty="0"/>
          </a:p>
        </p:txBody>
      </p:sp>
    </p:spTree>
    <p:extLst>
      <p:ext uri="{BB962C8B-B14F-4D97-AF65-F5344CB8AC3E}">
        <p14:creationId xmlns:p14="http://schemas.microsoft.com/office/powerpoint/2010/main" val="1371133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7C044E5-1F03-4772-BB87-C142CDD6DF31}" type="slidenum">
              <a:rPr lang="en-AU" smtClean="0"/>
              <a:t>4</a:t>
            </a:fld>
            <a:endParaRPr lang="en-AU" dirty="0"/>
          </a:p>
        </p:txBody>
      </p:sp>
    </p:spTree>
    <p:extLst>
      <p:ext uri="{BB962C8B-B14F-4D97-AF65-F5344CB8AC3E}">
        <p14:creationId xmlns:p14="http://schemas.microsoft.com/office/powerpoint/2010/main" val="4178080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37C044E5-1F03-4772-BB87-C142CDD6DF31}" type="slidenum">
              <a:rPr lang="en-AU" smtClean="0"/>
              <a:t>5</a:t>
            </a:fld>
            <a:endParaRPr lang="en-AU" dirty="0"/>
          </a:p>
        </p:txBody>
      </p:sp>
    </p:spTree>
    <p:extLst>
      <p:ext uri="{BB962C8B-B14F-4D97-AF65-F5344CB8AC3E}">
        <p14:creationId xmlns:p14="http://schemas.microsoft.com/office/powerpoint/2010/main" val="1595524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sz="1100" baseline="0" dirty="0" smtClean="0"/>
          </a:p>
        </p:txBody>
      </p:sp>
      <p:sp>
        <p:nvSpPr>
          <p:cNvPr id="4" name="Slide Number Placeholder 3"/>
          <p:cNvSpPr>
            <a:spLocks noGrp="1"/>
          </p:cNvSpPr>
          <p:nvPr>
            <p:ph type="sldNum" sz="quarter" idx="10"/>
          </p:nvPr>
        </p:nvSpPr>
        <p:spPr/>
        <p:txBody>
          <a:bodyPr/>
          <a:lstStyle/>
          <a:p>
            <a:fld id="{37C044E5-1F03-4772-BB87-C142CDD6DF31}" type="slidenum">
              <a:rPr lang="en-AU" smtClean="0"/>
              <a:t>9</a:t>
            </a:fld>
            <a:endParaRPr lang="en-AU" dirty="0"/>
          </a:p>
        </p:txBody>
      </p:sp>
    </p:spTree>
    <p:extLst>
      <p:ext uri="{BB962C8B-B14F-4D97-AF65-F5344CB8AC3E}">
        <p14:creationId xmlns:p14="http://schemas.microsoft.com/office/powerpoint/2010/main" val="2687903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7C044E5-1F03-4772-BB87-C142CDD6DF31}" type="slidenum">
              <a:rPr lang="en-AU" smtClean="0"/>
              <a:t>10</a:t>
            </a:fld>
            <a:endParaRPr lang="en-AU" dirty="0"/>
          </a:p>
        </p:txBody>
      </p:sp>
    </p:spTree>
    <p:extLst>
      <p:ext uri="{BB962C8B-B14F-4D97-AF65-F5344CB8AC3E}">
        <p14:creationId xmlns:p14="http://schemas.microsoft.com/office/powerpoint/2010/main" val="2605100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37C044E5-1F03-4772-BB87-C142CDD6DF31}" type="slidenum">
              <a:rPr lang="en-AU" smtClean="0"/>
              <a:t>11</a:t>
            </a:fld>
            <a:endParaRPr lang="en-AU" dirty="0"/>
          </a:p>
        </p:txBody>
      </p:sp>
    </p:spTree>
    <p:extLst>
      <p:ext uri="{BB962C8B-B14F-4D97-AF65-F5344CB8AC3E}">
        <p14:creationId xmlns:p14="http://schemas.microsoft.com/office/powerpoint/2010/main" val="3006011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7C044E5-1F03-4772-BB87-C142CDD6DF31}" type="slidenum">
              <a:rPr lang="en-AU" smtClean="0"/>
              <a:t>12</a:t>
            </a:fld>
            <a:endParaRPr lang="en-AU" dirty="0"/>
          </a:p>
        </p:txBody>
      </p:sp>
    </p:spTree>
    <p:extLst>
      <p:ext uri="{BB962C8B-B14F-4D97-AF65-F5344CB8AC3E}">
        <p14:creationId xmlns:p14="http://schemas.microsoft.com/office/powerpoint/2010/main" val="2719377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en-US" smtClean="0"/>
              <a:t>Click to edit Master title style</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3477F7-6C55-45CF-8100-C881BBEA9B31}" type="datetime1">
              <a:rPr lang="en-AU" smtClean="0"/>
              <a:t>9/08/2019</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A1E6FD49-1037-4E46-AFC7-F0078EA5F00A}" type="slidenum">
              <a:rPr lang="en-AU" smtClean="0"/>
              <a:t>‹#›</a:t>
            </a:fld>
            <a:endParaRPr lang="en-AU" dirty="0"/>
          </a:p>
        </p:txBody>
      </p:sp>
    </p:spTree>
    <p:extLst>
      <p:ext uri="{BB962C8B-B14F-4D97-AF65-F5344CB8AC3E}">
        <p14:creationId xmlns:p14="http://schemas.microsoft.com/office/powerpoint/2010/main" val="3139833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810BBF-9FB9-4866-B7BE-9715DB94F4CF}" type="datetime1">
              <a:rPr lang="en-AU" smtClean="0"/>
              <a:t>9/08/2019</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A1E6FD49-1037-4E46-AFC7-F0078EA5F00A}" type="slidenum">
              <a:rPr lang="en-AU" smtClean="0"/>
              <a:t>‹#›</a:t>
            </a:fld>
            <a:endParaRPr lang="en-AU" dirty="0"/>
          </a:p>
        </p:txBody>
      </p:sp>
    </p:spTree>
    <p:extLst>
      <p:ext uri="{BB962C8B-B14F-4D97-AF65-F5344CB8AC3E}">
        <p14:creationId xmlns:p14="http://schemas.microsoft.com/office/powerpoint/2010/main" val="2379544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54FBEA-CB5D-45FD-AD6F-8739A3A2B98A}" type="datetime1">
              <a:rPr lang="en-AU" smtClean="0"/>
              <a:t>9/08/2019</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A1E6FD49-1037-4E46-AFC7-F0078EA5F00A}" type="slidenum">
              <a:rPr lang="en-AU" smtClean="0"/>
              <a:t>‹#›</a:t>
            </a:fld>
            <a:endParaRPr lang="en-AU" dirty="0"/>
          </a:p>
        </p:txBody>
      </p:sp>
    </p:spTree>
    <p:extLst>
      <p:ext uri="{BB962C8B-B14F-4D97-AF65-F5344CB8AC3E}">
        <p14:creationId xmlns:p14="http://schemas.microsoft.com/office/powerpoint/2010/main" val="2196582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62E54F5-DF31-43AA-8521-BCCAA4B4E3A1}" type="datetime1">
              <a:rPr lang="en-AU" smtClean="0"/>
              <a:t>9/08/2019</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A1E6FD49-1037-4E46-AFC7-F0078EA5F00A}" type="slidenum">
              <a:rPr lang="en-AU" smtClean="0"/>
              <a:t>‹#›</a:t>
            </a:fld>
            <a:endParaRPr lang="en-AU" dirty="0"/>
          </a:p>
        </p:txBody>
      </p:sp>
      <p:sp>
        <p:nvSpPr>
          <p:cNvPr id="7" name="TextBox 6"/>
          <p:cNvSpPr txBox="1"/>
          <p:nvPr userDrawn="1"/>
        </p:nvSpPr>
        <p:spPr>
          <a:xfrm>
            <a:off x="192024" y="6531959"/>
            <a:ext cx="1527048" cy="276999"/>
          </a:xfrm>
          <a:prstGeom prst="rect">
            <a:avLst/>
          </a:prstGeom>
          <a:noFill/>
        </p:spPr>
        <p:txBody>
          <a:bodyPr wrap="square" rtlCol="0">
            <a:spAutoFit/>
          </a:bodyPr>
          <a:lstStyle/>
          <a:p>
            <a:r>
              <a:rPr lang="en-AU" sz="1200" dirty="0" smtClean="0"/>
              <a:t>Slide </a:t>
            </a:r>
            <a:fld id="{BC8EC4BE-1322-407F-B0E2-91D6994A59C8}" type="slidenum">
              <a:rPr lang="en-AU" sz="1200" smtClean="0"/>
              <a:t>‹#›</a:t>
            </a:fld>
            <a:r>
              <a:rPr lang="en-AU" sz="1200" dirty="0" smtClean="0"/>
              <a:t> of 52</a:t>
            </a:r>
            <a:endParaRPr lang="en-AU" sz="1200" dirty="0"/>
          </a:p>
        </p:txBody>
      </p:sp>
    </p:spTree>
    <p:extLst>
      <p:ext uri="{BB962C8B-B14F-4D97-AF65-F5344CB8AC3E}">
        <p14:creationId xmlns:p14="http://schemas.microsoft.com/office/powerpoint/2010/main" val="1963630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en-US" smtClean="0"/>
              <a:t>Click to edit Master title style</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420C9A-F53D-4A91-B9F9-F1BFF1A60581}" type="datetime1">
              <a:rPr lang="en-AU" smtClean="0"/>
              <a:t>9/08/2019</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A1E6FD49-1037-4E46-AFC7-F0078EA5F00A}" type="slidenum">
              <a:rPr lang="en-AU" smtClean="0"/>
              <a:t>‹#›</a:t>
            </a:fld>
            <a:endParaRPr lang="en-AU" dirty="0"/>
          </a:p>
        </p:txBody>
      </p:sp>
    </p:spTree>
    <p:extLst>
      <p:ext uri="{BB962C8B-B14F-4D97-AF65-F5344CB8AC3E}">
        <p14:creationId xmlns:p14="http://schemas.microsoft.com/office/powerpoint/2010/main" val="4192026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D70292-9DA4-4400-BEDF-31F86177F915}" type="datetime1">
              <a:rPr lang="en-AU" smtClean="0"/>
              <a:t>9/08/2019</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A1E6FD49-1037-4E46-AFC7-F0078EA5F00A}" type="slidenum">
              <a:rPr lang="en-AU" smtClean="0"/>
              <a:t>‹#›</a:t>
            </a:fld>
            <a:endParaRPr lang="en-AU" dirty="0"/>
          </a:p>
        </p:txBody>
      </p:sp>
    </p:spTree>
    <p:extLst>
      <p:ext uri="{BB962C8B-B14F-4D97-AF65-F5344CB8AC3E}">
        <p14:creationId xmlns:p14="http://schemas.microsoft.com/office/powerpoint/2010/main" val="1085433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smtClean="0"/>
              <a:t>Click to edit Master text styles</a:t>
            </a:r>
          </a:p>
        </p:txBody>
      </p:sp>
      <p:sp>
        <p:nvSpPr>
          <p:cNvPr id="4" name="Content Placeholder 3"/>
          <p:cNvSpPr>
            <a:spLocks noGrp="1"/>
          </p:cNvSpPr>
          <p:nvPr>
            <p:ph sz="half" idx="2"/>
          </p:nvPr>
        </p:nvSpPr>
        <p:spPr>
          <a:xfrm>
            <a:off x="736456" y="2761381"/>
            <a:ext cx="4523137" cy="40615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smtClean="0"/>
              <a:t>Click to edit Master text styles</a:t>
            </a:r>
          </a:p>
        </p:txBody>
      </p:sp>
      <p:sp>
        <p:nvSpPr>
          <p:cNvPr id="6" name="Content Placeholder 5"/>
          <p:cNvSpPr>
            <a:spLocks noGrp="1"/>
          </p:cNvSpPr>
          <p:nvPr>
            <p:ph sz="quarter" idx="4"/>
          </p:nvPr>
        </p:nvSpPr>
        <p:spPr>
          <a:xfrm>
            <a:off x="5412731" y="2761381"/>
            <a:ext cx="4545413" cy="40615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460640F-A96A-4032-AA4B-6E63839603D0}" type="datetime1">
              <a:rPr lang="en-AU" smtClean="0"/>
              <a:t>9/08/2019</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A1E6FD49-1037-4E46-AFC7-F0078EA5F00A}" type="slidenum">
              <a:rPr lang="en-AU" smtClean="0"/>
              <a:t>‹#›</a:t>
            </a:fld>
            <a:endParaRPr lang="en-AU" dirty="0"/>
          </a:p>
        </p:txBody>
      </p:sp>
    </p:spTree>
    <p:extLst>
      <p:ext uri="{BB962C8B-B14F-4D97-AF65-F5344CB8AC3E}">
        <p14:creationId xmlns:p14="http://schemas.microsoft.com/office/powerpoint/2010/main" val="440071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C8063EF-66B5-4CC5-A296-C6A656C3C937}" type="datetime1">
              <a:rPr lang="en-AU" smtClean="0"/>
              <a:t>9/08/2019</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A1E6FD49-1037-4E46-AFC7-F0078EA5F00A}" type="slidenum">
              <a:rPr lang="en-AU" smtClean="0"/>
              <a:t>‹#›</a:t>
            </a:fld>
            <a:endParaRPr lang="en-AU" dirty="0"/>
          </a:p>
        </p:txBody>
      </p:sp>
    </p:spTree>
    <p:extLst>
      <p:ext uri="{BB962C8B-B14F-4D97-AF65-F5344CB8AC3E}">
        <p14:creationId xmlns:p14="http://schemas.microsoft.com/office/powerpoint/2010/main" val="2839452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5D788F-C04D-4169-90CB-7195ADF1BDF5}" type="datetime1">
              <a:rPr lang="en-AU" smtClean="0"/>
              <a:t>9/08/2019</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A1E6FD49-1037-4E46-AFC7-F0078EA5F00A}" type="slidenum">
              <a:rPr lang="en-AU" smtClean="0"/>
              <a:t>‹#›</a:t>
            </a:fld>
            <a:endParaRPr lang="en-AU" dirty="0"/>
          </a:p>
        </p:txBody>
      </p:sp>
    </p:spTree>
    <p:extLst>
      <p:ext uri="{BB962C8B-B14F-4D97-AF65-F5344CB8AC3E}">
        <p14:creationId xmlns:p14="http://schemas.microsoft.com/office/powerpoint/2010/main" val="555128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US" smtClean="0"/>
              <a:t>Click to edit Master title style</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ADA11F-20FC-425F-834B-454AFEBE6D5B}" type="datetime1">
              <a:rPr lang="en-AU" smtClean="0"/>
              <a:t>9/08/2019</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A1E6FD49-1037-4E46-AFC7-F0078EA5F00A}" type="slidenum">
              <a:rPr lang="en-AU" smtClean="0"/>
              <a:t>‹#›</a:t>
            </a:fld>
            <a:endParaRPr lang="en-AU" dirty="0"/>
          </a:p>
        </p:txBody>
      </p:sp>
    </p:spTree>
    <p:extLst>
      <p:ext uri="{BB962C8B-B14F-4D97-AF65-F5344CB8AC3E}">
        <p14:creationId xmlns:p14="http://schemas.microsoft.com/office/powerpoint/2010/main" val="284805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en-US" dirty="0" smtClean="0"/>
              <a:t>Click icon to add picture</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D9EAA5-17A0-488D-92F3-465D4BADF5E1}" type="datetime1">
              <a:rPr lang="en-AU" smtClean="0"/>
              <a:t>9/08/2019</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A1E6FD49-1037-4E46-AFC7-F0078EA5F00A}" type="slidenum">
              <a:rPr lang="en-AU" smtClean="0"/>
              <a:t>‹#›</a:t>
            </a:fld>
            <a:endParaRPr lang="en-AU" dirty="0"/>
          </a:p>
        </p:txBody>
      </p:sp>
    </p:spTree>
    <p:extLst>
      <p:ext uri="{BB962C8B-B14F-4D97-AF65-F5344CB8AC3E}">
        <p14:creationId xmlns:p14="http://schemas.microsoft.com/office/powerpoint/2010/main" val="111647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E7E2168F-8FBD-4EDC-84CA-9C1847349A70}" type="datetime1">
              <a:rPr lang="en-AU" smtClean="0"/>
              <a:t>9/08/2019</a:t>
            </a:fld>
            <a:endParaRPr lang="en-AU" dirty="0"/>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A1E6FD49-1037-4E46-AFC7-F0078EA5F00A}" type="slidenum">
              <a:rPr lang="en-AU" smtClean="0"/>
              <a:t>‹#›</a:t>
            </a:fld>
            <a:endParaRPr lang="en-AU" dirty="0"/>
          </a:p>
        </p:txBody>
      </p:sp>
    </p:spTree>
    <p:extLst>
      <p:ext uri="{BB962C8B-B14F-4D97-AF65-F5344CB8AC3E}">
        <p14:creationId xmlns:p14="http://schemas.microsoft.com/office/powerpoint/2010/main" val="422037653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slide" Target="slide15.xml"/><Relationship Id="rId3" Type="http://schemas.openxmlformats.org/officeDocument/2006/relationships/image" Target="../media/image1.jpg"/><Relationship Id="rId7" Type="http://schemas.openxmlformats.org/officeDocument/2006/relationships/slide" Target="slide22.xml"/><Relationship Id="rId12" Type="http://schemas.openxmlformats.org/officeDocument/2006/relationships/image" Target="../media/image2.png"/><Relationship Id="rId17" Type="http://schemas.openxmlformats.org/officeDocument/2006/relationships/slide" Target="slide48.xml"/><Relationship Id="rId2" Type="http://schemas.openxmlformats.org/officeDocument/2006/relationships/notesSlide" Target="../notesSlides/notesSlide1.xml"/><Relationship Id="rId16" Type="http://schemas.openxmlformats.org/officeDocument/2006/relationships/slide" Target="slide32.xml"/><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slide" Target="slide26.xml"/><Relationship Id="rId5" Type="http://schemas.openxmlformats.org/officeDocument/2006/relationships/slide" Target="slide3.xml"/><Relationship Id="rId15" Type="http://schemas.openxmlformats.org/officeDocument/2006/relationships/slide" Target="slide39.xml"/><Relationship Id="rId10" Type="http://schemas.openxmlformats.org/officeDocument/2006/relationships/slide" Target="slide25.xml"/><Relationship Id="rId4" Type="http://schemas.openxmlformats.org/officeDocument/2006/relationships/slide" Target="slide21.xml"/><Relationship Id="rId9" Type="http://schemas.openxmlformats.org/officeDocument/2006/relationships/slide" Target="slide5.xml"/><Relationship Id="rId14" Type="http://schemas.openxmlformats.org/officeDocument/2006/relationships/slide" Target="slide45.xml"/></Relationships>
</file>

<file path=ppt/slides/_rels/slide10.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3.jpg"/><Relationship Id="rId7"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1.xml"/><Relationship Id="rId4" Type="http://schemas.openxmlformats.org/officeDocument/2006/relationships/hyperlink" Target="https://transport.nt.gov.au/infrastructure/technical-standards-guidelines-and-specifications/technical-specifications/environmental-management"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1.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1.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5.png"/><Relationship Id="rId5" Type="http://schemas.openxmlformats.org/officeDocument/2006/relationships/image" Target="../media/image31.png"/><Relationship Id="rId10" Type="http://schemas.openxmlformats.org/officeDocument/2006/relationships/slide" Target="slide1.xml"/><Relationship Id="rId4" Type="http://schemas.openxmlformats.org/officeDocument/2006/relationships/image" Target="../media/image30.png"/><Relationship Id="rId9"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hyperlink" Target="mailto:procurementadvice.dipl@nt.gov.au" TargetMode="Externa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1.xml"/><Relationship Id="rId4" Type="http://schemas.openxmlformats.org/officeDocument/2006/relationships/image" Target="../media/image39.jpe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7.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1.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7.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1.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7.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1.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37.jpg"/><Relationship Id="rId7"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5.png"/><Relationship Id="rId4" Type="http://schemas.openxmlformats.org/officeDocument/2006/relationships/slide" Target="slide1.xml"/></Relationships>
</file>

<file path=ppt/slides/_rels/slide21.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1.xml"/><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1.xml"/></Relationships>
</file>

<file path=ppt/slides/_rels/slide2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1.xml"/></Relationships>
</file>

<file path=ppt/slides/_rels/slide2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48.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48.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48.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1.xml"/><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0.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1.xml"/></Relationships>
</file>

<file path=ppt/slides/_rels/slide29.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5.png"/><Relationship Id="rId4" Type="http://schemas.openxmlformats.org/officeDocument/2006/relationships/slide" Target="slide1.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3.jp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3.xml"/><Relationship Id="rId16"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slide" Target="slide1.xml"/><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3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50.jp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png"/><Relationship Id="rId4" Type="http://schemas.openxmlformats.org/officeDocument/2006/relationships/slide" Target="slide1.xml"/></Relationships>
</file>

<file path=ppt/slides/_rels/slide32.xml.rels><?xml version="1.0" encoding="UTF-8" standalone="yes"?>
<Relationships xmlns="http://schemas.openxmlformats.org/package/2006/relationships"><Relationship Id="rId3" Type="http://schemas.openxmlformats.org/officeDocument/2006/relationships/image" Target="../media/image55.jpg"/><Relationship Id="rId7" Type="http://schemas.openxmlformats.org/officeDocument/2006/relationships/image" Target="../media/image5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png"/><Relationship Id="rId4" Type="http://schemas.openxmlformats.org/officeDocument/2006/relationships/slide" Target="slide1.xml"/></Relationships>
</file>

<file path=ppt/slides/_rels/slide3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55.jpg"/><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55.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1.xml"/><Relationship Id="rId4" Type="http://schemas.openxmlformats.org/officeDocument/2006/relationships/image" Target="../media/image59.emf"/></Relationships>
</file>

<file path=ppt/slides/_rels/slide36.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1.xml"/><Relationship Id="rId4" Type="http://schemas.openxmlformats.org/officeDocument/2006/relationships/image" Target="../media/image60.emf"/></Relationships>
</file>

<file path=ppt/slides/_rels/slide37.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1.xml"/><Relationship Id="rId4" Type="http://schemas.openxmlformats.org/officeDocument/2006/relationships/image" Target="../media/image61.emf"/></Relationships>
</file>

<file path=ppt/slides/_rels/slide38.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1.xml"/><Relationship Id="rId4" Type="http://schemas.openxmlformats.org/officeDocument/2006/relationships/image" Target="../media/image62.emf"/></Relationships>
</file>

<file path=ppt/slides/_rels/slide39.xml.rels><?xml version="1.0" encoding="UTF-8" standalone="yes"?>
<Relationships xmlns="http://schemas.openxmlformats.org/package/2006/relationships"><Relationship Id="rId3" Type="http://schemas.openxmlformats.org/officeDocument/2006/relationships/image" Target="../media/image63.jpg"/><Relationship Id="rId7"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image" Target="../media/image65.png"/><Relationship Id="rId4" Type="http://schemas.openxmlformats.org/officeDocument/2006/relationships/image" Target="../media/image64.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jpg"/><Relationship Id="rId7" Type="http://schemas.openxmlformats.org/officeDocument/2006/relationships/slide" Target="slide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21.PNG"/><Relationship Id="rId4" Type="http://schemas.openxmlformats.org/officeDocument/2006/relationships/image" Target="../media/image17.jpeg"/><Relationship Id="rId9" Type="http://schemas.openxmlformats.org/officeDocument/2006/relationships/image" Target="../media/image20.jpeg"/></Relationships>
</file>

<file path=ppt/slides/_rels/slide40.xml.rels><?xml version="1.0" encoding="UTF-8" standalone="yes"?>
<Relationships xmlns="http://schemas.openxmlformats.org/package/2006/relationships"><Relationship Id="rId3" Type="http://schemas.openxmlformats.org/officeDocument/2006/relationships/image" Target="../media/image63.jpg"/><Relationship Id="rId7"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image" Target="../media/image66.png"/><Relationship Id="rId4" Type="http://schemas.openxmlformats.org/officeDocument/2006/relationships/image" Target="../media/image64.png"/></Relationships>
</file>

<file path=ppt/slides/_rels/slide41.xml.rels><?xml version="1.0" encoding="UTF-8" standalone="yes"?>
<Relationships xmlns="http://schemas.openxmlformats.org/package/2006/relationships"><Relationship Id="rId3" Type="http://schemas.openxmlformats.org/officeDocument/2006/relationships/image" Target="../media/image63.jpg"/><Relationship Id="rId7" Type="http://schemas.openxmlformats.org/officeDocument/2006/relationships/image" Target="../media/image67.jp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1.xml"/><Relationship Id="rId4" Type="http://schemas.openxmlformats.org/officeDocument/2006/relationships/image" Target="../media/image64.png"/></Relationships>
</file>

<file path=ppt/slides/_rels/slide42.xml.rels><?xml version="1.0" encoding="UTF-8" standalone="yes"?>
<Relationships xmlns="http://schemas.openxmlformats.org/package/2006/relationships"><Relationship Id="rId3" Type="http://schemas.openxmlformats.org/officeDocument/2006/relationships/image" Target="../media/image63.jpg"/><Relationship Id="rId7"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image" Target="../media/image68.png"/><Relationship Id="rId4" Type="http://schemas.openxmlformats.org/officeDocument/2006/relationships/image" Target="../media/image64.png"/></Relationships>
</file>

<file path=ppt/slides/_rels/slide4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1.xml"/></Relationships>
</file>

<file path=ppt/slides/_rels/slide44.xml.rels><?xml version="1.0" encoding="UTF-8" standalone="yes"?>
<Relationships xmlns="http://schemas.openxmlformats.org/package/2006/relationships"><Relationship Id="rId3" Type="http://schemas.openxmlformats.org/officeDocument/2006/relationships/image" Target="../media/image63.jpg"/><Relationship Id="rId7" Type="http://schemas.openxmlformats.org/officeDocument/2006/relationships/image" Target="../media/image69.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1.xml"/><Relationship Id="rId4" Type="http://schemas.openxmlformats.org/officeDocument/2006/relationships/image" Target="../media/image64.png"/></Relationships>
</file>

<file path=ppt/slides/_rels/slide45.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1.xml"/><Relationship Id="rId4" Type="http://schemas.openxmlformats.org/officeDocument/2006/relationships/image" Target="../media/image71.png"/></Relationships>
</file>

<file path=ppt/slides/_rels/slide4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0.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1.xml"/></Relationships>
</file>

<file path=ppt/slides/_rels/slide4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70.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3.jpg"/><Relationship Id="rId7" Type="http://schemas.openxmlformats.org/officeDocument/2006/relationships/slide" Target="slide1.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dipl.nt.gov.au/infrastructure/technical-standards-guidelines-and-specifications/technical-specifications/buildings" TargetMode="External"/><Relationship Id="rId5" Type="http://schemas.openxmlformats.org/officeDocument/2006/relationships/hyperlink" Target="https://dipl.nt.gov.au/infrastructure/technical-standards-guidelines-and-specifications/technical-specifications/roads" TargetMode="External"/><Relationship Id="rId4" Type="http://schemas.openxmlformats.org/officeDocument/2006/relationships/hyperlink" Target="https://dipl.nt.gov.au/infrastructure/technical-standards-guidelines-and-specifications/technical-specifications"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73.jpg"/><Relationship Id="rId7"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hyperlink" Target="https://www.natspec.com.au/resources/techreport" TargetMode="External"/><Relationship Id="rId4" Type="http://schemas.openxmlformats.org/officeDocument/2006/relationships/hyperlink" Target="https://www.natspec.com.au/resources/technot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image" Target="../media/image22.jpeg"/><Relationship Id="rId4" Type="http://schemas.openxmlformats.org/officeDocument/2006/relationships/hyperlink" Target="https://dipl.nt.gov.au/infrastructure/technical-standards-guidelines-and-specifications/technical-specifications/roads"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73.jpg"/><Relationship Id="rId7"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image" Target="../media/image74.JPG"/><Relationship Id="rId4" Type="http://schemas.openxmlformats.org/officeDocument/2006/relationships/hyperlink" Target="http://www.hemingwayapp.com/"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www.hemingwayapp.com/" TargetMode="External"/><Relationship Id="rId2" Type="http://schemas.openxmlformats.org/officeDocument/2006/relationships/image" Target="../media/image73.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1.xml"/><Relationship Id="rId4" Type="http://schemas.openxmlformats.org/officeDocument/2006/relationships/image" Target="../media/image75.JPG"/></Relationships>
</file>

<file path=ppt/slides/_rels/slide52.xml.rels><?xml version="1.0" encoding="UTF-8" standalone="yes"?>
<Relationships xmlns="http://schemas.openxmlformats.org/package/2006/relationships"><Relationship Id="rId3" Type="http://schemas.openxmlformats.org/officeDocument/2006/relationships/hyperlink" Target="http://www.hemingwayapp.com/" TargetMode="External"/><Relationship Id="rId2" Type="http://schemas.openxmlformats.org/officeDocument/2006/relationships/image" Target="../media/image73.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1.xml"/><Relationship Id="rId4" Type="http://schemas.openxmlformats.org/officeDocument/2006/relationships/image" Target="../media/image76.JPG"/></Relationships>
</file>

<file path=ppt/slides/_rels/slide5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77.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1.xml"/></Relationships>
</file>

<file path=ppt/slides/_rels/slide55.xml.rels><?xml version="1.0" encoding="UTF-8" standalone="yes"?>
<Relationships xmlns="http://schemas.openxmlformats.org/package/2006/relationships"><Relationship Id="rId3" Type="http://schemas.openxmlformats.org/officeDocument/2006/relationships/image" Target="../media/image78.jpg"/><Relationship Id="rId7"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hyperlink" Target="http://www.hemingwayapp.com/" TargetMode="External"/><Relationship Id="rId4" Type="http://schemas.openxmlformats.org/officeDocument/2006/relationships/hyperlink" Target="https://www.natspec.com.au/"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5.png"/><Relationship Id="rId4" Type="http://schemas.openxmlformats.org/officeDocument/2006/relationships/slide" Target="slide1.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image" Target="../media/image24.JPG"/><Relationship Id="rId4" Type="http://schemas.openxmlformats.org/officeDocument/2006/relationships/hyperlink" Target="https://dipl.nt.gov.au/infrastructure/technical-standards-guidelines-and-specifications/technical-specifications/buildings"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Action Button: Custom 6">
            <a:hlinkClick r:id="rId4" action="ppaction://hlinksldjump" highlightClick="1"/>
          </p:cNvPr>
          <p:cNvSpPr/>
          <p:nvPr/>
        </p:nvSpPr>
        <p:spPr>
          <a:xfrm>
            <a:off x="6464174" y="905347"/>
            <a:ext cx="1756373" cy="796704"/>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Action Button: Custom 7">
            <a:hlinkClick r:id="rId5" action="ppaction://hlinksldjump" highlightClick="1"/>
          </p:cNvPr>
          <p:cNvSpPr/>
          <p:nvPr/>
        </p:nvSpPr>
        <p:spPr>
          <a:xfrm>
            <a:off x="2479141" y="905347"/>
            <a:ext cx="1756373" cy="796704"/>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Action Button: Custom 8">
            <a:hlinkClick r:id="rId6" action="ppaction://hlinksldjump" highlightClick="1"/>
          </p:cNvPr>
          <p:cNvSpPr/>
          <p:nvPr/>
        </p:nvSpPr>
        <p:spPr>
          <a:xfrm>
            <a:off x="4471657" y="905347"/>
            <a:ext cx="1756373" cy="796704"/>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Action Button: Custom 9">
            <a:hlinkClick r:id="rId7" action="ppaction://hlinksldjump" highlightClick="1"/>
          </p:cNvPr>
          <p:cNvSpPr/>
          <p:nvPr/>
        </p:nvSpPr>
        <p:spPr>
          <a:xfrm>
            <a:off x="8463481" y="2968028"/>
            <a:ext cx="1756373" cy="796704"/>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Action Button: Custom 10">
            <a:hlinkClick r:id="rId8" action="ppaction://hlinksldjump" highlightClick="1"/>
          </p:cNvPr>
          <p:cNvSpPr/>
          <p:nvPr/>
        </p:nvSpPr>
        <p:spPr>
          <a:xfrm>
            <a:off x="503977" y="2833735"/>
            <a:ext cx="1756373" cy="93099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Action Button: Custom 11">
            <a:hlinkClick r:id="rId9" action="ppaction://hlinksldjump" highlightClick="1"/>
          </p:cNvPr>
          <p:cNvSpPr/>
          <p:nvPr/>
        </p:nvSpPr>
        <p:spPr>
          <a:xfrm>
            <a:off x="6473227" y="4967335"/>
            <a:ext cx="1756373" cy="796704"/>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Action Button: Custom 12">
            <a:hlinkClick r:id="rId10" action="ppaction://hlinksldjump" highlightClick="1"/>
          </p:cNvPr>
          <p:cNvSpPr/>
          <p:nvPr/>
        </p:nvSpPr>
        <p:spPr>
          <a:xfrm>
            <a:off x="4471657" y="4967335"/>
            <a:ext cx="1756373" cy="796704"/>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Action Button: Custom 13">
            <a:hlinkClick r:id="rId11" action="ppaction://hlinksldjump" highlightClick="1"/>
          </p:cNvPr>
          <p:cNvSpPr/>
          <p:nvPr/>
        </p:nvSpPr>
        <p:spPr>
          <a:xfrm>
            <a:off x="2479140" y="4967335"/>
            <a:ext cx="1756373" cy="796704"/>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0" name="Picture 19"/>
          <p:cNvPicPr>
            <a:picLocks noChangeAspect="1"/>
          </p:cNvPicPr>
          <p:nvPr/>
        </p:nvPicPr>
        <p:blipFill>
          <a:blip r:embed="rId12"/>
          <a:stretch>
            <a:fillRect/>
          </a:stretch>
        </p:blipFill>
        <p:spPr>
          <a:xfrm>
            <a:off x="433467" y="4378184"/>
            <a:ext cx="1800476" cy="1790950"/>
          </a:xfrm>
          <a:prstGeom prst="rect">
            <a:avLst/>
          </a:prstGeom>
        </p:spPr>
      </p:pic>
      <p:pic>
        <p:nvPicPr>
          <p:cNvPr id="22" name="Picture 21"/>
          <p:cNvPicPr>
            <a:picLocks noChangeAspect="1"/>
          </p:cNvPicPr>
          <p:nvPr/>
        </p:nvPicPr>
        <p:blipFill>
          <a:blip r:embed="rId12"/>
          <a:stretch>
            <a:fillRect/>
          </a:stretch>
        </p:blipFill>
        <p:spPr>
          <a:xfrm flipH="1">
            <a:off x="8419378" y="4378184"/>
            <a:ext cx="1800476" cy="1790950"/>
          </a:xfrm>
          <a:prstGeom prst="rect">
            <a:avLst/>
          </a:prstGeom>
        </p:spPr>
      </p:pic>
      <p:pic>
        <p:nvPicPr>
          <p:cNvPr id="23" name="Picture 22"/>
          <p:cNvPicPr>
            <a:picLocks noChangeAspect="1"/>
          </p:cNvPicPr>
          <p:nvPr/>
        </p:nvPicPr>
        <p:blipFill>
          <a:blip r:embed="rId12"/>
          <a:stretch>
            <a:fillRect/>
          </a:stretch>
        </p:blipFill>
        <p:spPr>
          <a:xfrm flipH="1" flipV="1">
            <a:off x="8419378" y="417277"/>
            <a:ext cx="1800476" cy="1790950"/>
          </a:xfrm>
          <a:prstGeom prst="rect">
            <a:avLst/>
          </a:prstGeom>
        </p:spPr>
      </p:pic>
      <p:pic>
        <p:nvPicPr>
          <p:cNvPr id="24" name="Picture 23"/>
          <p:cNvPicPr>
            <a:picLocks noChangeAspect="1"/>
          </p:cNvPicPr>
          <p:nvPr/>
        </p:nvPicPr>
        <p:blipFill>
          <a:blip r:embed="rId12"/>
          <a:stretch>
            <a:fillRect/>
          </a:stretch>
        </p:blipFill>
        <p:spPr>
          <a:xfrm rot="16200000" flipH="1" flipV="1">
            <a:off x="428704" y="413463"/>
            <a:ext cx="1800476" cy="1790950"/>
          </a:xfrm>
          <a:prstGeom prst="rect">
            <a:avLst/>
          </a:prstGeom>
        </p:spPr>
      </p:pic>
      <p:sp>
        <p:nvSpPr>
          <p:cNvPr id="26" name="Rectangle 25">
            <a:hlinkClick r:id="rId6" action="ppaction://hlinksldjump"/>
          </p:cNvPr>
          <p:cNvSpPr/>
          <p:nvPr/>
        </p:nvSpPr>
        <p:spPr>
          <a:xfrm>
            <a:off x="2426460" y="400119"/>
            <a:ext cx="1800000" cy="1800000"/>
          </a:xfrm>
          <a:prstGeom prst="rect">
            <a:avLst/>
          </a:prstGeom>
          <a:solidFill>
            <a:srgbClr val="985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latin typeface="Arial Narrow" panose="020B0606020202030204" pitchFamily="34" charset="0"/>
              </a:rPr>
              <a:t>SPECIFICATION</a:t>
            </a:r>
          </a:p>
          <a:p>
            <a:pPr algn="ctr"/>
            <a:r>
              <a:rPr lang="en-AU" b="1" dirty="0" smtClean="0">
                <a:latin typeface="Arial Narrow" panose="020B0606020202030204" pitchFamily="34" charset="0"/>
              </a:rPr>
              <a:t>SERVICES</a:t>
            </a:r>
            <a:endParaRPr lang="en-AU" b="1" dirty="0">
              <a:latin typeface="Arial Narrow" panose="020B0606020202030204" pitchFamily="34" charset="0"/>
            </a:endParaRPr>
          </a:p>
        </p:txBody>
      </p:sp>
      <p:sp>
        <p:nvSpPr>
          <p:cNvPr id="28" name="Rectangle 27">
            <a:hlinkClick r:id="rId13" action="ppaction://hlinksldjump"/>
          </p:cNvPr>
          <p:cNvSpPr/>
          <p:nvPr/>
        </p:nvSpPr>
        <p:spPr>
          <a:xfrm>
            <a:off x="4437084" y="408700"/>
            <a:ext cx="1800000" cy="1800000"/>
          </a:xfrm>
          <a:prstGeom prst="rect">
            <a:avLst/>
          </a:prstGeom>
          <a:solidFill>
            <a:srgbClr val="8E5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solidFill>
                  <a:schemeClr val="bg1"/>
                </a:solidFill>
                <a:latin typeface="Arial Narrow" panose="020B0606020202030204" pitchFamily="34" charset="0"/>
              </a:rPr>
              <a:t>SPECIFICATIONS</a:t>
            </a:r>
            <a:endParaRPr lang="en-AU" b="1" dirty="0">
              <a:solidFill>
                <a:schemeClr val="bg1"/>
              </a:solidFill>
              <a:latin typeface="Arial Narrow" panose="020B0606020202030204" pitchFamily="34" charset="0"/>
            </a:endParaRPr>
          </a:p>
        </p:txBody>
      </p:sp>
      <p:sp>
        <p:nvSpPr>
          <p:cNvPr id="29" name="Rectangle 28">
            <a:hlinkClick r:id="rId4" action="ppaction://hlinksldjump"/>
          </p:cNvPr>
          <p:cNvSpPr/>
          <p:nvPr/>
        </p:nvSpPr>
        <p:spPr>
          <a:xfrm>
            <a:off x="6429600" y="418226"/>
            <a:ext cx="1800000" cy="1800000"/>
          </a:xfrm>
          <a:prstGeom prst="rect">
            <a:avLst/>
          </a:prstGeom>
          <a:solidFill>
            <a:srgbClr val="815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latin typeface="Arial Narrow" panose="020B0606020202030204" pitchFamily="34" charset="0"/>
              </a:rPr>
              <a:t>TYPES OF</a:t>
            </a:r>
          </a:p>
          <a:p>
            <a:pPr algn="ctr"/>
            <a:r>
              <a:rPr lang="en-AU" b="1" dirty="0" smtClean="0">
                <a:latin typeface="Arial Narrow" panose="020B0606020202030204" pitchFamily="34" charset="0"/>
              </a:rPr>
              <a:t>SPECIFICATIONS</a:t>
            </a:r>
            <a:endParaRPr lang="en-AU" b="1" dirty="0">
              <a:latin typeface="Arial Narrow" panose="020B0606020202030204" pitchFamily="34" charset="0"/>
            </a:endParaRPr>
          </a:p>
        </p:txBody>
      </p:sp>
      <p:sp>
        <p:nvSpPr>
          <p:cNvPr id="30" name="Rectangle 29">
            <a:hlinkClick r:id="rId14" action="ppaction://hlinksldjump"/>
          </p:cNvPr>
          <p:cNvSpPr/>
          <p:nvPr/>
        </p:nvSpPr>
        <p:spPr>
          <a:xfrm>
            <a:off x="2430167" y="4387710"/>
            <a:ext cx="1800000" cy="1800000"/>
          </a:xfrm>
          <a:prstGeom prst="rect">
            <a:avLst/>
          </a:prstGeom>
          <a:solidFill>
            <a:srgbClr val="4A7F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t>AMBIGUITY</a:t>
            </a:r>
            <a:endParaRPr lang="en-AU" b="1" dirty="0"/>
          </a:p>
        </p:txBody>
      </p:sp>
      <p:sp>
        <p:nvSpPr>
          <p:cNvPr id="31" name="Rectangle 30">
            <a:hlinkClick r:id="rId15" action="ppaction://hlinksldjump"/>
          </p:cNvPr>
          <p:cNvSpPr/>
          <p:nvPr/>
        </p:nvSpPr>
        <p:spPr>
          <a:xfrm>
            <a:off x="4428030" y="4369134"/>
            <a:ext cx="1800000" cy="1800000"/>
          </a:xfrm>
          <a:prstGeom prst="rect">
            <a:avLst/>
          </a:prstGeom>
          <a:solidFill>
            <a:srgbClr val="526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t>RULES AND </a:t>
            </a:r>
          </a:p>
          <a:p>
            <a:pPr algn="ctr"/>
            <a:r>
              <a:rPr lang="en-AU" b="1" dirty="0" smtClean="0"/>
              <a:t>WRITING TIPS</a:t>
            </a:r>
            <a:endParaRPr lang="en-AU" b="1" dirty="0"/>
          </a:p>
        </p:txBody>
      </p:sp>
      <p:sp>
        <p:nvSpPr>
          <p:cNvPr id="32" name="Rectangle 31">
            <a:hlinkClick r:id="rId16" action="ppaction://hlinksldjump"/>
          </p:cNvPr>
          <p:cNvSpPr/>
          <p:nvPr/>
        </p:nvSpPr>
        <p:spPr>
          <a:xfrm>
            <a:off x="6426861" y="4387710"/>
            <a:ext cx="1800000" cy="1800000"/>
          </a:xfrm>
          <a:prstGeom prst="rect">
            <a:avLst/>
          </a:prstGeom>
          <a:solidFill>
            <a:srgbClr val="675C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latin typeface="Arial Narrow" panose="020B0606020202030204" pitchFamily="34" charset="0"/>
              </a:rPr>
              <a:t>USING DIPL</a:t>
            </a:r>
          </a:p>
          <a:p>
            <a:pPr algn="ctr"/>
            <a:r>
              <a:rPr lang="en-AU" b="1" dirty="0" smtClean="0">
                <a:latin typeface="Arial Narrow" panose="020B0606020202030204" pitchFamily="34" charset="0"/>
              </a:rPr>
              <a:t>WORKSECTION</a:t>
            </a:r>
          </a:p>
          <a:p>
            <a:pPr algn="ctr"/>
            <a:r>
              <a:rPr lang="en-AU" b="1" dirty="0" smtClean="0">
                <a:latin typeface="Arial Narrow" panose="020B0606020202030204" pitchFamily="34" charset="0"/>
              </a:rPr>
              <a:t>TEMPLATES</a:t>
            </a:r>
            <a:endParaRPr lang="en-AU" b="1" dirty="0">
              <a:latin typeface="Arial Narrow" panose="020B0606020202030204" pitchFamily="34" charset="0"/>
            </a:endParaRPr>
          </a:p>
        </p:txBody>
      </p:sp>
      <p:sp>
        <p:nvSpPr>
          <p:cNvPr id="35" name="Rectangle 34">
            <a:hlinkClick r:id="rId8" action="ppaction://hlinksldjump"/>
          </p:cNvPr>
          <p:cNvSpPr/>
          <p:nvPr/>
        </p:nvSpPr>
        <p:spPr>
          <a:xfrm>
            <a:off x="8419378" y="2388679"/>
            <a:ext cx="1800000" cy="1800000"/>
          </a:xfrm>
          <a:prstGeom prst="rect">
            <a:avLst/>
          </a:prstGeom>
          <a:solidFill>
            <a:srgbClr val="755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latin typeface="Arial Narrow" panose="020B0606020202030204" pitchFamily="34" charset="0"/>
              </a:rPr>
              <a:t>SPECIFICATION</a:t>
            </a:r>
          </a:p>
          <a:p>
            <a:pPr algn="ctr"/>
            <a:r>
              <a:rPr lang="en-AU" b="1" dirty="0" smtClean="0">
                <a:latin typeface="Arial Narrow" panose="020B0606020202030204" pitchFamily="34" charset="0"/>
              </a:rPr>
              <a:t>WRITING</a:t>
            </a:r>
            <a:endParaRPr lang="en-AU" b="1" dirty="0">
              <a:latin typeface="Arial Narrow" panose="020B0606020202030204" pitchFamily="34" charset="0"/>
            </a:endParaRPr>
          </a:p>
        </p:txBody>
      </p:sp>
      <p:sp>
        <p:nvSpPr>
          <p:cNvPr id="36" name="Rectangle 35">
            <a:hlinkClick r:id="rId17" action="ppaction://hlinksldjump"/>
          </p:cNvPr>
          <p:cNvSpPr/>
          <p:nvPr/>
        </p:nvSpPr>
        <p:spPr>
          <a:xfrm>
            <a:off x="424417" y="2383397"/>
            <a:ext cx="1800000" cy="1800000"/>
          </a:xfrm>
          <a:prstGeom prst="rect">
            <a:avLst/>
          </a:prstGeom>
          <a:solidFill>
            <a:srgbClr val="48A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t>TOOLS AND </a:t>
            </a:r>
          </a:p>
          <a:p>
            <a:pPr algn="ctr"/>
            <a:r>
              <a:rPr lang="en-AU" b="1" dirty="0" smtClean="0"/>
              <a:t>REFERENCE</a:t>
            </a:r>
          </a:p>
          <a:p>
            <a:pPr algn="ctr"/>
            <a:r>
              <a:rPr lang="en-AU" b="1" dirty="0" smtClean="0"/>
              <a:t>MATERIAL</a:t>
            </a:r>
            <a:endParaRPr lang="en-AU" b="1" dirty="0"/>
          </a:p>
        </p:txBody>
      </p:sp>
      <p:sp>
        <p:nvSpPr>
          <p:cNvPr id="37" name="Rectangle 36"/>
          <p:cNvSpPr/>
          <p:nvPr/>
        </p:nvSpPr>
        <p:spPr>
          <a:xfrm>
            <a:off x="2833241" y="2130230"/>
            <a:ext cx="5157566" cy="2308324"/>
          </a:xfrm>
          <a:prstGeom prst="rect">
            <a:avLst/>
          </a:prstGeom>
          <a:noFill/>
        </p:spPr>
        <p:txBody>
          <a:bodyPr wrap="none" lIns="91440" tIns="45720" rIns="91440" bIns="45720">
            <a:spAutoFit/>
          </a:bodyPr>
          <a:lstStyle/>
          <a:p>
            <a:pPr algn="ctr"/>
            <a:r>
              <a:rPr lang="en-US" sz="4800" b="1" dirty="0" smtClean="0">
                <a:ln w="6600">
                  <a:solidFill>
                    <a:schemeClr val="accent2"/>
                  </a:solidFill>
                  <a:prstDash val="solid"/>
                </a:ln>
                <a:solidFill>
                  <a:srgbClr val="FFFFFF"/>
                </a:solidFill>
                <a:effectLst>
                  <a:outerShdw dist="38100" dir="2700000" algn="tl" rotWithShape="0">
                    <a:schemeClr val="accent2"/>
                  </a:outerShdw>
                </a:effectLst>
                <a:latin typeface="Arial Rounded MT Bold" panose="020F0704030504030204" pitchFamily="34" charset="0"/>
              </a:rPr>
              <a:t>WELCOME TO </a:t>
            </a:r>
          </a:p>
          <a:p>
            <a:pPr algn="ctr"/>
            <a:r>
              <a:rPr lang="en-US" sz="4800" b="1" dirty="0" smtClean="0">
                <a:ln w="6600">
                  <a:solidFill>
                    <a:schemeClr val="accent2"/>
                  </a:solidFill>
                  <a:prstDash val="solid"/>
                </a:ln>
                <a:solidFill>
                  <a:srgbClr val="FFFFFF"/>
                </a:solidFill>
                <a:effectLst>
                  <a:outerShdw dist="38100" dir="2700000" algn="tl" rotWithShape="0">
                    <a:schemeClr val="accent2"/>
                  </a:outerShdw>
                </a:effectLst>
                <a:latin typeface="Arial Rounded MT Bold" panose="020F0704030504030204" pitchFamily="34" charset="0"/>
              </a:rPr>
              <a:t>SPECIFICATION </a:t>
            </a:r>
          </a:p>
          <a:p>
            <a:pPr algn="ctr"/>
            <a:r>
              <a:rPr lang="en-US" sz="4800" b="1" dirty="0" smtClean="0">
                <a:ln w="6600">
                  <a:solidFill>
                    <a:schemeClr val="accent2"/>
                  </a:solidFill>
                  <a:prstDash val="solid"/>
                </a:ln>
                <a:solidFill>
                  <a:srgbClr val="FFFFFF"/>
                </a:solidFill>
                <a:effectLst>
                  <a:outerShdw dist="38100" dir="2700000" algn="tl" rotWithShape="0">
                    <a:schemeClr val="accent2"/>
                  </a:outerShdw>
                </a:effectLst>
                <a:latin typeface="Arial Rounded MT Bold" panose="020F0704030504030204" pitchFamily="34" charset="0"/>
              </a:rPr>
              <a:t>SERVICES</a:t>
            </a:r>
            <a:endParaRPr lang="en-US" sz="4800" b="1" dirty="0">
              <a:ln w="6600">
                <a:solidFill>
                  <a:schemeClr val="accent2"/>
                </a:solidFill>
                <a:prstDash val="solid"/>
              </a:ln>
              <a:solidFill>
                <a:srgbClr val="FFFFFF"/>
              </a:solidFill>
              <a:effectLst>
                <a:outerShdw dist="38100" dir="2700000" algn="tl" rotWithShape="0">
                  <a:schemeClr val="accent2"/>
                </a:outerShdw>
              </a:effectLst>
              <a:latin typeface="Arial Rounded MT Bold" panose="020F0704030504030204" pitchFamily="34" charset="0"/>
            </a:endParaRPr>
          </a:p>
        </p:txBody>
      </p:sp>
    </p:spTree>
    <p:extLst>
      <p:ext uri="{BB962C8B-B14F-4D97-AF65-F5344CB8AC3E}">
        <p14:creationId xmlns:p14="http://schemas.microsoft.com/office/powerpoint/2010/main" val="3285725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barn(inVertical)">
                                      <p:cBhvr>
                                        <p:cTn id="7" dur="500"/>
                                        <p:tgtEl>
                                          <p:spTgt spid="26">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6">
                                            <p:txEl>
                                              <p:pRg st="1" end="1"/>
                                            </p:txEl>
                                          </p:spTgt>
                                        </p:tgtEl>
                                        <p:attrNameLst>
                                          <p:attrName>style.visibility</p:attrName>
                                        </p:attrNameLst>
                                      </p:cBhvr>
                                      <p:to>
                                        <p:strVal val="visible"/>
                                      </p:to>
                                    </p:set>
                                    <p:animEffect transition="in" filter="barn(inVertical)">
                                      <p:cBhvr>
                                        <p:cTn id="10" dur="500"/>
                                        <p:tgtEl>
                                          <p:spTgt spid="26">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8">
                                            <p:txEl>
                                              <p:pRg st="0" end="0"/>
                                            </p:txEl>
                                          </p:spTgt>
                                        </p:tgtEl>
                                        <p:attrNameLst>
                                          <p:attrName>style.visibility</p:attrName>
                                        </p:attrNameLst>
                                      </p:cBhvr>
                                      <p:to>
                                        <p:strVal val="visible"/>
                                      </p:to>
                                    </p:set>
                                    <p:animEffect transition="in" filter="barn(inVertical)">
                                      <p:cBhvr>
                                        <p:cTn id="13" dur="500"/>
                                        <p:tgtEl>
                                          <p:spTgt spid="28">
                                            <p:txEl>
                                              <p:pRg st="0" end="0"/>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9">
                                            <p:txEl>
                                              <p:pRg st="0" end="0"/>
                                            </p:txEl>
                                          </p:spTgt>
                                        </p:tgtEl>
                                        <p:attrNameLst>
                                          <p:attrName>style.visibility</p:attrName>
                                        </p:attrNameLst>
                                      </p:cBhvr>
                                      <p:to>
                                        <p:strVal val="visible"/>
                                      </p:to>
                                    </p:set>
                                    <p:animEffect transition="in" filter="barn(inVertical)">
                                      <p:cBhvr>
                                        <p:cTn id="16" dur="500"/>
                                        <p:tgtEl>
                                          <p:spTgt spid="29">
                                            <p:txEl>
                                              <p:pRg st="0" end="0"/>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9">
                                            <p:txEl>
                                              <p:pRg st="1" end="1"/>
                                            </p:txEl>
                                          </p:spTgt>
                                        </p:tgtEl>
                                        <p:attrNameLst>
                                          <p:attrName>style.visibility</p:attrName>
                                        </p:attrNameLst>
                                      </p:cBhvr>
                                      <p:to>
                                        <p:strVal val="visible"/>
                                      </p:to>
                                    </p:set>
                                    <p:animEffect transition="in" filter="barn(inVertical)">
                                      <p:cBhvr>
                                        <p:cTn id="19" dur="500"/>
                                        <p:tgtEl>
                                          <p:spTgt spid="29">
                                            <p:txEl>
                                              <p:pRg st="1" end="1"/>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5">
                                            <p:txEl>
                                              <p:pRg st="0" end="0"/>
                                            </p:txEl>
                                          </p:spTgt>
                                        </p:tgtEl>
                                        <p:attrNameLst>
                                          <p:attrName>style.visibility</p:attrName>
                                        </p:attrNameLst>
                                      </p:cBhvr>
                                      <p:to>
                                        <p:strVal val="visible"/>
                                      </p:to>
                                    </p:set>
                                    <p:animEffect transition="in" filter="barn(inVertical)">
                                      <p:cBhvr>
                                        <p:cTn id="22" dur="500"/>
                                        <p:tgtEl>
                                          <p:spTgt spid="35">
                                            <p:txEl>
                                              <p:pRg st="0" end="0"/>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5">
                                            <p:txEl>
                                              <p:pRg st="1" end="1"/>
                                            </p:txEl>
                                          </p:spTgt>
                                        </p:tgtEl>
                                        <p:attrNameLst>
                                          <p:attrName>style.visibility</p:attrName>
                                        </p:attrNameLst>
                                      </p:cBhvr>
                                      <p:to>
                                        <p:strVal val="visible"/>
                                      </p:to>
                                    </p:set>
                                    <p:animEffect transition="in" filter="barn(inVertical)">
                                      <p:cBhvr>
                                        <p:cTn id="25" dur="500"/>
                                        <p:tgtEl>
                                          <p:spTgt spid="35">
                                            <p:txEl>
                                              <p:pRg st="1" end="1"/>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32">
                                            <p:txEl>
                                              <p:pRg st="0" end="0"/>
                                            </p:txEl>
                                          </p:spTgt>
                                        </p:tgtEl>
                                        <p:attrNameLst>
                                          <p:attrName>style.visibility</p:attrName>
                                        </p:attrNameLst>
                                      </p:cBhvr>
                                      <p:to>
                                        <p:strVal val="visible"/>
                                      </p:to>
                                    </p:set>
                                    <p:animEffect transition="in" filter="barn(inVertical)">
                                      <p:cBhvr>
                                        <p:cTn id="28" dur="500"/>
                                        <p:tgtEl>
                                          <p:spTgt spid="32">
                                            <p:txEl>
                                              <p:pRg st="0" end="0"/>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32">
                                            <p:txEl>
                                              <p:pRg st="1" end="1"/>
                                            </p:txEl>
                                          </p:spTgt>
                                        </p:tgtEl>
                                        <p:attrNameLst>
                                          <p:attrName>style.visibility</p:attrName>
                                        </p:attrNameLst>
                                      </p:cBhvr>
                                      <p:to>
                                        <p:strVal val="visible"/>
                                      </p:to>
                                    </p:set>
                                    <p:animEffect transition="in" filter="barn(inVertical)">
                                      <p:cBhvr>
                                        <p:cTn id="31" dur="500"/>
                                        <p:tgtEl>
                                          <p:spTgt spid="32">
                                            <p:txEl>
                                              <p:pRg st="1" end="1"/>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32">
                                            <p:txEl>
                                              <p:pRg st="2" end="2"/>
                                            </p:txEl>
                                          </p:spTgt>
                                        </p:tgtEl>
                                        <p:attrNameLst>
                                          <p:attrName>style.visibility</p:attrName>
                                        </p:attrNameLst>
                                      </p:cBhvr>
                                      <p:to>
                                        <p:strVal val="visible"/>
                                      </p:to>
                                    </p:set>
                                    <p:animEffect transition="in" filter="barn(inVertical)">
                                      <p:cBhvr>
                                        <p:cTn id="34" dur="500"/>
                                        <p:tgtEl>
                                          <p:spTgt spid="32">
                                            <p:txEl>
                                              <p:pRg st="2" end="2"/>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31">
                                            <p:txEl>
                                              <p:pRg st="0" end="0"/>
                                            </p:txEl>
                                          </p:spTgt>
                                        </p:tgtEl>
                                        <p:attrNameLst>
                                          <p:attrName>style.visibility</p:attrName>
                                        </p:attrNameLst>
                                      </p:cBhvr>
                                      <p:to>
                                        <p:strVal val="visible"/>
                                      </p:to>
                                    </p:set>
                                    <p:animEffect transition="in" filter="barn(inVertical)">
                                      <p:cBhvr>
                                        <p:cTn id="37" dur="500"/>
                                        <p:tgtEl>
                                          <p:spTgt spid="31">
                                            <p:txEl>
                                              <p:pRg st="0" end="0"/>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31">
                                            <p:txEl>
                                              <p:pRg st="1" end="1"/>
                                            </p:txEl>
                                          </p:spTgt>
                                        </p:tgtEl>
                                        <p:attrNameLst>
                                          <p:attrName>style.visibility</p:attrName>
                                        </p:attrNameLst>
                                      </p:cBhvr>
                                      <p:to>
                                        <p:strVal val="visible"/>
                                      </p:to>
                                    </p:set>
                                    <p:animEffect transition="in" filter="barn(inVertical)">
                                      <p:cBhvr>
                                        <p:cTn id="40" dur="500"/>
                                        <p:tgtEl>
                                          <p:spTgt spid="31">
                                            <p:txEl>
                                              <p:pRg st="1" end="1"/>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30">
                                            <p:txEl>
                                              <p:pRg st="0" end="0"/>
                                            </p:txEl>
                                          </p:spTgt>
                                        </p:tgtEl>
                                        <p:attrNameLst>
                                          <p:attrName>style.visibility</p:attrName>
                                        </p:attrNameLst>
                                      </p:cBhvr>
                                      <p:to>
                                        <p:strVal val="visible"/>
                                      </p:to>
                                    </p:set>
                                    <p:animEffect transition="in" filter="barn(inVertical)">
                                      <p:cBhvr>
                                        <p:cTn id="43" dur="500"/>
                                        <p:tgtEl>
                                          <p:spTgt spid="30">
                                            <p:txEl>
                                              <p:pRg st="0" end="0"/>
                                            </p:txEl>
                                          </p:spTgt>
                                        </p:tgtEl>
                                      </p:cBhvr>
                                    </p:animEffect>
                                  </p:childTnLst>
                                </p:cTn>
                              </p:par>
                              <p:par>
                                <p:cTn id="44" presetID="16" presetClass="entr" presetSubtype="21" fill="hold" nodeType="withEffect">
                                  <p:stCondLst>
                                    <p:cond delay="0"/>
                                  </p:stCondLst>
                                  <p:childTnLst>
                                    <p:set>
                                      <p:cBhvr>
                                        <p:cTn id="45" dur="1" fill="hold">
                                          <p:stCondLst>
                                            <p:cond delay="0"/>
                                          </p:stCondLst>
                                        </p:cTn>
                                        <p:tgtEl>
                                          <p:spTgt spid="36">
                                            <p:txEl>
                                              <p:pRg st="0" end="0"/>
                                            </p:txEl>
                                          </p:spTgt>
                                        </p:tgtEl>
                                        <p:attrNameLst>
                                          <p:attrName>style.visibility</p:attrName>
                                        </p:attrNameLst>
                                      </p:cBhvr>
                                      <p:to>
                                        <p:strVal val="visible"/>
                                      </p:to>
                                    </p:set>
                                    <p:animEffect transition="in" filter="barn(inVertical)">
                                      <p:cBhvr>
                                        <p:cTn id="46" dur="500"/>
                                        <p:tgtEl>
                                          <p:spTgt spid="36">
                                            <p:txEl>
                                              <p:pRg st="0" end="0"/>
                                            </p:txEl>
                                          </p:spTgt>
                                        </p:tgtEl>
                                      </p:cBhvr>
                                    </p:animEffect>
                                  </p:childTnLst>
                                </p:cTn>
                              </p:par>
                              <p:par>
                                <p:cTn id="47" presetID="16" presetClass="entr" presetSubtype="21" fill="hold" nodeType="withEffect">
                                  <p:stCondLst>
                                    <p:cond delay="0"/>
                                  </p:stCondLst>
                                  <p:childTnLst>
                                    <p:set>
                                      <p:cBhvr>
                                        <p:cTn id="48" dur="1" fill="hold">
                                          <p:stCondLst>
                                            <p:cond delay="0"/>
                                          </p:stCondLst>
                                        </p:cTn>
                                        <p:tgtEl>
                                          <p:spTgt spid="36">
                                            <p:txEl>
                                              <p:pRg st="1" end="1"/>
                                            </p:txEl>
                                          </p:spTgt>
                                        </p:tgtEl>
                                        <p:attrNameLst>
                                          <p:attrName>style.visibility</p:attrName>
                                        </p:attrNameLst>
                                      </p:cBhvr>
                                      <p:to>
                                        <p:strVal val="visible"/>
                                      </p:to>
                                    </p:set>
                                    <p:animEffect transition="in" filter="barn(inVertical)">
                                      <p:cBhvr>
                                        <p:cTn id="49" dur="500"/>
                                        <p:tgtEl>
                                          <p:spTgt spid="36">
                                            <p:txEl>
                                              <p:pRg st="1" end="1"/>
                                            </p:txEl>
                                          </p:spTgt>
                                        </p:tgtEl>
                                      </p:cBhvr>
                                    </p:animEffect>
                                  </p:childTnLst>
                                </p:cTn>
                              </p:par>
                              <p:par>
                                <p:cTn id="50" presetID="16" presetClass="entr" presetSubtype="21" fill="hold" nodeType="withEffect">
                                  <p:stCondLst>
                                    <p:cond delay="0"/>
                                  </p:stCondLst>
                                  <p:childTnLst>
                                    <p:set>
                                      <p:cBhvr>
                                        <p:cTn id="51" dur="1" fill="hold">
                                          <p:stCondLst>
                                            <p:cond delay="0"/>
                                          </p:stCondLst>
                                        </p:cTn>
                                        <p:tgtEl>
                                          <p:spTgt spid="36">
                                            <p:txEl>
                                              <p:pRg st="2" end="2"/>
                                            </p:txEl>
                                          </p:spTgt>
                                        </p:tgtEl>
                                        <p:attrNameLst>
                                          <p:attrName>style.visibility</p:attrName>
                                        </p:attrNameLst>
                                      </p:cBhvr>
                                      <p:to>
                                        <p:strVal val="visible"/>
                                      </p:to>
                                    </p:set>
                                    <p:animEffect transition="in" filter="barn(inVertical)">
                                      <p:cBhvr>
                                        <p:cTn id="52" dur="500"/>
                                        <p:tgtEl>
                                          <p:spTgt spid="3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5062" y="402483"/>
            <a:ext cx="9221689" cy="738253"/>
          </a:xfrm>
        </p:spPr>
        <p:txBody>
          <a:bodyPr anchor="t">
            <a:normAutofit/>
          </a:bodyPr>
          <a:lstStyle/>
          <a:p>
            <a:r>
              <a:rPr lang="en-AU" sz="4000" b="1" dirty="0" smtClean="0">
                <a:solidFill>
                  <a:srgbClr val="CB6015"/>
                </a:solidFill>
              </a:rPr>
              <a:t>SPECIFICATION SERVICES</a:t>
            </a:r>
            <a:endParaRPr lang="en-AU" sz="4000" b="1" dirty="0">
              <a:solidFill>
                <a:srgbClr val="CB6015"/>
              </a:solidFill>
            </a:endParaRPr>
          </a:p>
        </p:txBody>
      </p:sp>
      <p:sp>
        <p:nvSpPr>
          <p:cNvPr id="3" name="Content Placeholder 2"/>
          <p:cNvSpPr>
            <a:spLocks noGrp="1"/>
          </p:cNvSpPr>
          <p:nvPr>
            <p:ph idx="1"/>
          </p:nvPr>
        </p:nvSpPr>
        <p:spPr>
          <a:xfrm>
            <a:off x="735062" y="1080000"/>
            <a:ext cx="7488813" cy="4796544"/>
          </a:xfrm>
        </p:spPr>
        <p:txBody>
          <a:bodyPr>
            <a:normAutofit/>
          </a:bodyPr>
          <a:lstStyle/>
          <a:p>
            <a:pPr marL="0" indent="0">
              <a:buNone/>
            </a:pPr>
            <a:r>
              <a:rPr lang="en-AU" sz="2000" b="1" dirty="0">
                <a:solidFill>
                  <a:srgbClr val="CB6015"/>
                </a:solidFill>
              </a:rPr>
              <a:t>RECENT UPDATES:</a:t>
            </a:r>
          </a:p>
          <a:p>
            <a:pPr marL="0" indent="0" algn="just">
              <a:buNone/>
            </a:pPr>
            <a:r>
              <a:rPr lang="en-AU" sz="2000" dirty="0" smtClean="0">
                <a:solidFill>
                  <a:srgbClr val="CB6015"/>
                </a:solidFill>
              </a:rPr>
              <a:t>STANDARD SPECIFICATION SMALL BUILDING WORKS REFERENCE BOOK</a:t>
            </a:r>
          </a:p>
          <a:p>
            <a:pPr marL="0" indent="0" algn="just">
              <a:buNone/>
            </a:pPr>
            <a:r>
              <a:rPr lang="en-AU" sz="2000" dirty="0"/>
              <a:t>23 technical worksections. </a:t>
            </a:r>
            <a:r>
              <a:rPr lang="en-AU" sz="2000" dirty="0" smtClean="0"/>
              <a:t>Updates </a:t>
            </a:r>
            <a:r>
              <a:rPr lang="en-AU" sz="2000" dirty="0"/>
              <a:t>starting late 2019.</a:t>
            </a:r>
          </a:p>
          <a:p>
            <a:pPr marL="0" indent="0" algn="just">
              <a:buNone/>
            </a:pPr>
            <a:r>
              <a:rPr lang="en-AU" sz="2000" dirty="0"/>
              <a:t>New worksections as of </a:t>
            </a:r>
            <a:r>
              <a:rPr lang="en-AU" sz="2000" dirty="0" smtClean="0"/>
              <a:t>2018</a:t>
            </a:r>
          </a:p>
          <a:p>
            <a:pPr lvl="1" algn="just"/>
            <a:r>
              <a:rPr lang="en-AU" sz="2000" dirty="0" smtClean="0">
                <a:solidFill>
                  <a:srgbClr val="CB6015"/>
                </a:solidFill>
              </a:rPr>
              <a:t>Fabric </a:t>
            </a:r>
            <a:r>
              <a:rPr lang="en-AU" sz="2000" dirty="0">
                <a:solidFill>
                  <a:srgbClr val="CB6015"/>
                </a:solidFill>
              </a:rPr>
              <a:t>Shade </a:t>
            </a:r>
            <a:r>
              <a:rPr lang="en-AU" sz="2000" dirty="0" smtClean="0">
                <a:solidFill>
                  <a:srgbClr val="CB6015"/>
                </a:solidFill>
              </a:rPr>
              <a:t>Structures.</a:t>
            </a:r>
          </a:p>
          <a:p>
            <a:pPr lvl="1" algn="just"/>
            <a:endParaRPr lang="en-AU" sz="2000" dirty="0"/>
          </a:p>
          <a:p>
            <a:pPr marL="0" indent="0" algn="just">
              <a:buNone/>
            </a:pPr>
            <a:r>
              <a:rPr lang="en-AU" sz="2000" dirty="0" smtClean="0">
                <a:solidFill>
                  <a:srgbClr val="CB6015"/>
                </a:solidFill>
              </a:rPr>
              <a:t>STANDARD </a:t>
            </a:r>
            <a:r>
              <a:rPr lang="en-AU" sz="2000" dirty="0">
                <a:solidFill>
                  <a:srgbClr val="CB6015"/>
                </a:solidFill>
              </a:rPr>
              <a:t>SPECIFICATION FOR ENVIRONMENTAL </a:t>
            </a:r>
            <a:r>
              <a:rPr lang="en-AU" sz="2000" dirty="0" smtClean="0">
                <a:solidFill>
                  <a:srgbClr val="CB6015"/>
                </a:solidFill>
              </a:rPr>
              <a:t>MANAGEMENT</a:t>
            </a:r>
            <a:endParaRPr lang="en-AU" sz="2000" dirty="0">
              <a:solidFill>
                <a:srgbClr val="CB6015"/>
              </a:solidFill>
            </a:endParaRPr>
          </a:p>
          <a:p>
            <a:pPr marL="0" indent="0" algn="just">
              <a:buNone/>
            </a:pPr>
            <a:r>
              <a:rPr lang="en-AU" sz="2000" dirty="0"/>
              <a:t>The Standard Specification for Environmental Management has undergone a major review. </a:t>
            </a:r>
            <a:endParaRPr lang="en-AU" sz="2000" dirty="0" smtClean="0"/>
          </a:p>
          <a:p>
            <a:pPr marL="0" indent="0" algn="just">
              <a:buNone/>
            </a:pPr>
            <a:r>
              <a:rPr lang="en-AU" sz="2000" dirty="0" smtClean="0"/>
              <a:t>Version 2.0 is now available for download.</a:t>
            </a:r>
          </a:p>
          <a:p>
            <a:pPr marL="0" indent="0" algn="just">
              <a:buNone/>
            </a:pPr>
            <a:r>
              <a:rPr lang="en-AU" sz="1400" dirty="0">
                <a:hlinkClick r:id="rId4"/>
              </a:rPr>
              <a:t>https://</a:t>
            </a:r>
            <a:r>
              <a:rPr lang="en-AU" sz="1400" dirty="0" smtClean="0">
                <a:hlinkClick r:id="rId4"/>
              </a:rPr>
              <a:t>transport.nt.gov.au/infrastructure/technical-standards-guidelines-and-specifications/technical-specifications/environmental-management</a:t>
            </a:r>
            <a:r>
              <a:rPr lang="en-AU" sz="1400" dirty="0" smtClean="0"/>
              <a:t> </a:t>
            </a:r>
            <a:endParaRPr lang="en-AU" sz="1400" dirty="0"/>
          </a:p>
          <a:p>
            <a:pPr marL="0" indent="0">
              <a:buNone/>
            </a:pPr>
            <a:endParaRPr lang="en-AU" sz="2000" b="1" dirty="0">
              <a:solidFill>
                <a:srgbClr val="CB6015"/>
              </a:solidFill>
            </a:endParaRPr>
          </a:p>
        </p:txBody>
      </p:sp>
      <p:pic>
        <p:nvPicPr>
          <p:cNvPr id="10" name="Picture 9">
            <a:hlinkClick r:id="rId5" action="ppaction://hlinksldjump"/>
          </p:cNvPr>
          <p:cNvPicPr>
            <a:picLocks noChangeAspect="1"/>
          </p:cNvPicPr>
          <p:nvPr/>
        </p:nvPicPr>
        <p:blipFill>
          <a:blip r:embed="rId6"/>
          <a:stretch>
            <a:fillRect/>
          </a:stretch>
        </p:blipFill>
        <p:spPr>
          <a:xfrm>
            <a:off x="9873807" y="126823"/>
            <a:ext cx="543001" cy="543001"/>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06755" y="3369559"/>
            <a:ext cx="1392981" cy="1970394"/>
          </a:xfrm>
          <a:prstGeom prst="rect">
            <a:avLst/>
          </a:prstGeom>
          <a:ln>
            <a:solidFill>
              <a:schemeClr val="tx1"/>
            </a:solidFill>
          </a:ln>
          <a:effectLst>
            <a:outerShdw blurRad="190500" algn="tl" rotWithShape="0">
              <a:srgbClr val="000000">
                <a:alpha val="70000"/>
              </a:srgbClr>
            </a:outerShdw>
          </a:effectLst>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89783" y="900823"/>
            <a:ext cx="1392982" cy="1970396"/>
          </a:xfrm>
          <a:prstGeom prst="rect">
            <a:avLst/>
          </a:prstGeom>
          <a:ln>
            <a:solidFill>
              <a:schemeClr val="tx1"/>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3979365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5062" y="402483"/>
            <a:ext cx="9221689" cy="738253"/>
          </a:xfrm>
        </p:spPr>
        <p:txBody>
          <a:bodyPr anchor="t">
            <a:normAutofit/>
          </a:bodyPr>
          <a:lstStyle/>
          <a:p>
            <a:r>
              <a:rPr lang="en-AU" sz="4000" b="1" dirty="0" smtClean="0">
                <a:solidFill>
                  <a:srgbClr val="CB6015"/>
                </a:solidFill>
              </a:rPr>
              <a:t>SPECIFICATION SERVICES</a:t>
            </a:r>
            <a:endParaRPr lang="en-AU" sz="4000" b="1" dirty="0">
              <a:solidFill>
                <a:srgbClr val="CB6015"/>
              </a:solidFill>
            </a:endParaRPr>
          </a:p>
        </p:txBody>
      </p:sp>
      <p:sp>
        <p:nvSpPr>
          <p:cNvPr id="3" name="Content Placeholder 2"/>
          <p:cNvSpPr>
            <a:spLocks noGrp="1"/>
          </p:cNvSpPr>
          <p:nvPr>
            <p:ph idx="1"/>
          </p:nvPr>
        </p:nvSpPr>
        <p:spPr>
          <a:xfrm>
            <a:off x="735062" y="1080000"/>
            <a:ext cx="9221689" cy="4062461"/>
          </a:xfrm>
        </p:spPr>
        <p:txBody>
          <a:bodyPr>
            <a:normAutofit/>
          </a:bodyPr>
          <a:lstStyle/>
          <a:p>
            <a:pPr marL="0" indent="0" algn="just">
              <a:buNone/>
            </a:pPr>
            <a:r>
              <a:rPr lang="en-AU" sz="2000" b="1" dirty="0" smtClean="0">
                <a:solidFill>
                  <a:srgbClr val="CB6015"/>
                </a:solidFill>
              </a:rPr>
              <a:t>LOOKING AHEAD</a:t>
            </a:r>
          </a:p>
          <a:p>
            <a:pPr marL="0" indent="0" algn="just">
              <a:buNone/>
            </a:pPr>
            <a:r>
              <a:rPr lang="en-AU" sz="2000" dirty="0" smtClean="0"/>
              <a:t>Specification </a:t>
            </a:r>
            <a:r>
              <a:rPr lang="en-AU" sz="2000" dirty="0"/>
              <a:t>Services are looking to host a series of specifications used in the preparation of contract documents for the construction of government infrastructure.</a:t>
            </a:r>
          </a:p>
          <a:p>
            <a:pPr marL="0" indent="0" algn="just">
              <a:buNone/>
            </a:pPr>
            <a:r>
              <a:rPr lang="en-AU" sz="2000" dirty="0"/>
              <a:t>The hosted specifications cover:</a:t>
            </a:r>
          </a:p>
          <a:p>
            <a:pPr lvl="1" algn="just"/>
            <a:r>
              <a:rPr lang="en-AU" sz="2000" dirty="0" smtClean="0">
                <a:solidFill>
                  <a:srgbClr val="CB6015"/>
                </a:solidFill>
              </a:rPr>
              <a:t>Housing.</a:t>
            </a:r>
            <a:endParaRPr lang="en-AU" sz="2000" dirty="0">
              <a:solidFill>
                <a:srgbClr val="CB6015"/>
              </a:solidFill>
            </a:endParaRPr>
          </a:p>
          <a:p>
            <a:pPr lvl="1" algn="just"/>
            <a:r>
              <a:rPr lang="en-AU" sz="2000" dirty="0" smtClean="0">
                <a:solidFill>
                  <a:srgbClr val="CB6015"/>
                </a:solidFill>
              </a:rPr>
              <a:t>Subdivisions.</a:t>
            </a:r>
            <a:endParaRPr lang="en-AU" sz="2000" dirty="0">
              <a:solidFill>
                <a:srgbClr val="CB6015"/>
              </a:solidFill>
            </a:endParaRPr>
          </a:p>
          <a:p>
            <a:pPr lvl="1" algn="just"/>
            <a:r>
              <a:rPr lang="en-AU" sz="2000" dirty="0" smtClean="0">
                <a:solidFill>
                  <a:srgbClr val="CB6015"/>
                </a:solidFill>
              </a:rPr>
              <a:t>Civil </a:t>
            </a:r>
            <a:r>
              <a:rPr lang="en-AU" sz="2000" dirty="0">
                <a:solidFill>
                  <a:srgbClr val="CB6015"/>
                </a:solidFill>
              </a:rPr>
              <a:t>Works National Harmonization (Austroads</a:t>
            </a:r>
            <a:r>
              <a:rPr lang="en-AU" sz="2000" dirty="0" smtClean="0">
                <a:solidFill>
                  <a:srgbClr val="CB6015"/>
                </a:solidFill>
              </a:rPr>
              <a:t>).</a:t>
            </a:r>
            <a:endParaRPr lang="en-AU" sz="2000" dirty="0">
              <a:solidFill>
                <a:srgbClr val="CB6015"/>
              </a:solidFill>
            </a:endParaRPr>
          </a:p>
          <a:p>
            <a:pPr marL="0" indent="0" algn="just">
              <a:buNone/>
            </a:pPr>
            <a:r>
              <a:rPr lang="en-AU" sz="2000" dirty="0"/>
              <a:t>Specifications are edited to contain the latest updates in policy and regional requirements. They ensure that assets constructed for the NTG reflect best industry </a:t>
            </a:r>
            <a:r>
              <a:rPr lang="en-AU" sz="2000" dirty="0" smtClean="0"/>
              <a:t>practice.</a:t>
            </a:r>
            <a:endParaRPr lang="en-AU" sz="2000" dirty="0"/>
          </a:p>
          <a:p>
            <a:pPr marL="0" indent="0">
              <a:buNone/>
            </a:pPr>
            <a:endParaRPr lang="en-AU" sz="2000" b="1" dirty="0">
              <a:solidFill>
                <a:srgbClr val="CB6015"/>
              </a:solidFill>
            </a:endParaRPr>
          </a:p>
        </p:txBody>
      </p:sp>
      <p:pic>
        <p:nvPicPr>
          <p:cNvPr id="7" name="Picture 6"/>
          <p:cNvPicPr>
            <a:picLocks noChangeAspect="1"/>
          </p:cNvPicPr>
          <p:nvPr/>
        </p:nvPicPr>
        <p:blipFill>
          <a:blip r:embed="rId4"/>
          <a:stretch>
            <a:fillRect/>
          </a:stretch>
        </p:blipFill>
        <p:spPr>
          <a:xfrm>
            <a:off x="5864201" y="4259727"/>
            <a:ext cx="2953992" cy="2833966"/>
          </a:xfrm>
          <a:prstGeom prst="rect">
            <a:avLst/>
          </a:prstGeom>
        </p:spPr>
      </p:pic>
      <p:sp>
        <p:nvSpPr>
          <p:cNvPr id="8" name="TextBox 7"/>
          <p:cNvSpPr txBox="1"/>
          <p:nvPr/>
        </p:nvSpPr>
        <p:spPr>
          <a:xfrm>
            <a:off x="735062" y="4612648"/>
            <a:ext cx="5129139" cy="1292662"/>
          </a:xfrm>
          <a:prstGeom prst="rect">
            <a:avLst/>
          </a:prstGeom>
          <a:noFill/>
        </p:spPr>
        <p:txBody>
          <a:bodyPr wrap="square" rtlCol="0">
            <a:spAutoFit/>
          </a:bodyPr>
          <a:lstStyle/>
          <a:p>
            <a:pPr algn="just"/>
            <a:r>
              <a:rPr lang="en-AU" sz="2000" dirty="0">
                <a:solidFill>
                  <a:srgbClr val="CB6015"/>
                </a:solidFill>
              </a:rPr>
              <a:t>Input from front line staff is essential for our documents to represent best practice </a:t>
            </a:r>
            <a:r>
              <a:rPr lang="en-AU" sz="2000" dirty="0" smtClean="0">
                <a:solidFill>
                  <a:srgbClr val="CB6015"/>
                </a:solidFill>
              </a:rPr>
              <a:t>for our </a:t>
            </a:r>
            <a:r>
              <a:rPr lang="en-AU" sz="2000" dirty="0">
                <a:solidFill>
                  <a:srgbClr val="CB6015"/>
                </a:solidFill>
              </a:rPr>
              <a:t>Territory.</a:t>
            </a:r>
          </a:p>
          <a:p>
            <a:endParaRPr lang="en-AU" dirty="0"/>
          </a:p>
        </p:txBody>
      </p:sp>
      <p:pic>
        <p:nvPicPr>
          <p:cNvPr id="11" name="Picture 10">
            <a:hlinkClick r:id="rId5" action="ppaction://hlinksldjump"/>
          </p:cNvPr>
          <p:cNvPicPr>
            <a:picLocks noChangeAspect="1"/>
          </p:cNvPicPr>
          <p:nvPr/>
        </p:nvPicPr>
        <p:blipFill>
          <a:blip r:embed="rId6"/>
          <a:stretch>
            <a:fillRect/>
          </a:stretch>
        </p:blipFill>
        <p:spPr>
          <a:xfrm>
            <a:off x="9873807" y="126823"/>
            <a:ext cx="543001" cy="543001"/>
          </a:xfrm>
          <a:prstGeom prst="rect">
            <a:avLst/>
          </a:prstGeom>
        </p:spPr>
      </p:pic>
    </p:spTree>
    <p:extLst>
      <p:ext uri="{BB962C8B-B14F-4D97-AF65-F5344CB8AC3E}">
        <p14:creationId xmlns:p14="http://schemas.microsoft.com/office/powerpoint/2010/main" val="2693698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5062" y="402483"/>
            <a:ext cx="9221689" cy="738253"/>
          </a:xfrm>
        </p:spPr>
        <p:txBody>
          <a:bodyPr anchor="t">
            <a:normAutofit/>
          </a:bodyPr>
          <a:lstStyle/>
          <a:p>
            <a:r>
              <a:rPr lang="en-AU" sz="4000" b="1" dirty="0" smtClean="0">
                <a:solidFill>
                  <a:srgbClr val="CB6015"/>
                </a:solidFill>
              </a:rPr>
              <a:t>SPECIFICATION SERVICES</a:t>
            </a:r>
            <a:endParaRPr lang="en-AU" sz="4000" b="1" dirty="0">
              <a:solidFill>
                <a:srgbClr val="CB6015"/>
              </a:solidFill>
            </a:endParaRPr>
          </a:p>
        </p:txBody>
      </p:sp>
      <p:sp>
        <p:nvSpPr>
          <p:cNvPr id="3" name="Content Placeholder 2"/>
          <p:cNvSpPr>
            <a:spLocks noGrp="1"/>
          </p:cNvSpPr>
          <p:nvPr>
            <p:ph idx="1"/>
          </p:nvPr>
        </p:nvSpPr>
        <p:spPr>
          <a:xfrm>
            <a:off x="735062" y="1080000"/>
            <a:ext cx="9221689" cy="4796544"/>
          </a:xfrm>
        </p:spPr>
        <p:txBody>
          <a:bodyPr>
            <a:normAutofit/>
          </a:bodyPr>
          <a:lstStyle/>
          <a:p>
            <a:pPr marL="0" indent="0">
              <a:buNone/>
            </a:pPr>
            <a:r>
              <a:rPr lang="en-AU" sz="2000" b="1" dirty="0" smtClean="0">
                <a:solidFill>
                  <a:srgbClr val="CB6015"/>
                </a:solidFill>
              </a:rPr>
              <a:t>WHAT WE DO</a:t>
            </a:r>
          </a:p>
          <a:p>
            <a:pPr marL="0" indent="0" algn="just">
              <a:buNone/>
            </a:pPr>
            <a:r>
              <a:rPr lang="en-AU" sz="2000" dirty="0" smtClean="0"/>
              <a:t>Functions </a:t>
            </a:r>
            <a:r>
              <a:rPr lang="en-AU" sz="2000" dirty="0"/>
              <a:t>and services of the unit include:</a:t>
            </a:r>
          </a:p>
          <a:p>
            <a:pPr lvl="1" algn="just"/>
            <a:r>
              <a:rPr lang="en-AU" sz="2000" dirty="0" smtClean="0">
                <a:solidFill>
                  <a:srgbClr val="CB6015"/>
                </a:solidFill>
              </a:rPr>
              <a:t>Review </a:t>
            </a:r>
            <a:r>
              <a:rPr lang="en-AU" sz="2000" dirty="0">
                <a:solidFill>
                  <a:srgbClr val="CB6015"/>
                </a:solidFill>
              </a:rPr>
              <a:t>of Specifications (RFT’s / RFQ’s).</a:t>
            </a:r>
          </a:p>
          <a:p>
            <a:pPr lvl="1" algn="just"/>
            <a:r>
              <a:rPr lang="en-AU" sz="2000" dirty="0" smtClean="0">
                <a:solidFill>
                  <a:srgbClr val="CB6015"/>
                </a:solidFill>
              </a:rPr>
              <a:t>Development </a:t>
            </a:r>
            <a:r>
              <a:rPr lang="en-AU" sz="2000" dirty="0">
                <a:solidFill>
                  <a:srgbClr val="CB6015"/>
                </a:solidFill>
              </a:rPr>
              <a:t>and maintenance of specification templates and reference documents.</a:t>
            </a:r>
          </a:p>
          <a:p>
            <a:pPr lvl="1" algn="just"/>
            <a:r>
              <a:rPr lang="en-AU" sz="2000" dirty="0" smtClean="0">
                <a:solidFill>
                  <a:srgbClr val="CB6015"/>
                </a:solidFill>
              </a:rPr>
              <a:t>Publishing </a:t>
            </a:r>
            <a:r>
              <a:rPr lang="en-AU" sz="2000" dirty="0">
                <a:solidFill>
                  <a:srgbClr val="CB6015"/>
                </a:solidFill>
              </a:rPr>
              <a:t>of standard specifications reference text books.</a:t>
            </a:r>
          </a:p>
          <a:p>
            <a:pPr lvl="1" algn="just"/>
            <a:r>
              <a:rPr lang="en-AU" sz="2000" dirty="0" smtClean="0">
                <a:solidFill>
                  <a:srgbClr val="CB6015"/>
                </a:solidFill>
              </a:rPr>
              <a:t>Development </a:t>
            </a:r>
            <a:r>
              <a:rPr lang="en-AU" sz="2000" dirty="0">
                <a:solidFill>
                  <a:srgbClr val="CB6015"/>
                </a:solidFill>
              </a:rPr>
              <a:t>and maintenance of guides and supporting documents for staff, consultants, contractors, and tenderers.</a:t>
            </a:r>
          </a:p>
          <a:p>
            <a:pPr lvl="1" algn="just"/>
            <a:r>
              <a:rPr lang="en-AU" sz="2000" dirty="0" smtClean="0">
                <a:solidFill>
                  <a:srgbClr val="CB6015"/>
                </a:solidFill>
              </a:rPr>
              <a:t>Training </a:t>
            </a:r>
            <a:r>
              <a:rPr lang="en-AU" sz="2000" dirty="0">
                <a:solidFill>
                  <a:srgbClr val="CB6015"/>
                </a:solidFill>
              </a:rPr>
              <a:t>in specification writing</a:t>
            </a:r>
            <a:r>
              <a:rPr lang="en-AU" sz="2000" dirty="0" smtClean="0">
                <a:solidFill>
                  <a:srgbClr val="CB6015"/>
                </a:solidFill>
              </a:rPr>
              <a:t>.</a:t>
            </a:r>
          </a:p>
          <a:p>
            <a:pPr marL="0" indent="0" algn="just">
              <a:buNone/>
            </a:pPr>
            <a:r>
              <a:rPr lang="en-AU" sz="2000" dirty="0"/>
              <a:t>Manage subscriptions:</a:t>
            </a:r>
          </a:p>
          <a:p>
            <a:pPr lvl="1" algn="just"/>
            <a:r>
              <a:rPr lang="en-AU" sz="2000" dirty="0" smtClean="0">
                <a:solidFill>
                  <a:srgbClr val="CB6015"/>
                </a:solidFill>
              </a:rPr>
              <a:t>NATSPEC.</a:t>
            </a:r>
            <a:endParaRPr lang="en-AU" sz="2000" dirty="0">
              <a:solidFill>
                <a:srgbClr val="CB6015"/>
              </a:solidFill>
            </a:endParaRPr>
          </a:p>
          <a:p>
            <a:pPr lvl="1" algn="just"/>
            <a:r>
              <a:rPr lang="en-AU" sz="2000" dirty="0">
                <a:solidFill>
                  <a:srgbClr val="CB6015"/>
                </a:solidFill>
              </a:rPr>
              <a:t>Australian Paint Approval Scheme (APAS</a:t>
            </a:r>
            <a:r>
              <a:rPr lang="en-AU" sz="2000" dirty="0" smtClean="0">
                <a:solidFill>
                  <a:srgbClr val="CB6015"/>
                </a:solidFill>
              </a:rPr>
              <a:t>).</a:t>
            </a:r>
            <a:endParaRPr lang="en-AU" sz="2000" dirty="0">
              <a:solidFill>
                <a:srgbClr val="CB6015"/>
              </a:solidFill>
            </a:endParaRPr>
          </a:p>
          <a:p>
            <a:pPr lvl="1" algn="just"/>
            <a:r>
              <a:rPr lang="en-AU" sz="2000" dirty="0" smtClean="0">
                <a:solidFill>
                  <a:srgbClr val="CB6015"/>
                </a:solidFill>
              </a:rPr>
              <a:t>Australian Standards.</a:t>
            </a:r>
            <a:endParaRPr lang="en-AU" sz="2000" dirty="0">
              <a:solidFill>
                <a:srgbClr val="CB6015"/>
              </a:solidFill>
            </a:endParaRPr>
          </a:p>
        </p:txBody>
      </p:sp>
      <p:pic>
        <p:nvPicPr>
          <p:cNvPr id="7" name="Picture 6"/>
          <p:cNvPicPr>
            <a:picLocks noChangeAspect="1"/>
          </p:cNvPicPr>
          <p:nvPr/>
        </p:nvPicPr>
        <p:blipFill>
          <a:blip r:embed="rId4"/>
          <a:stretch>
            <a:fillRect/>
          </a:stretch>
        </p:blipFill>
        <p:spPr>
          <a:xfrm>
            <a:off x="6842674" y="2920920"/>
            <a:ext cx="3600953" cy="3600953"/>
          </a:xfrm>
          <a:prstGeom prst="rect">
            <a:avLst/>
          </a:prstGeom>
        </p:spPr>
      </p:pic>
      <p:pic>
        <p:nvPicPr>
          <p:cNvPr id="10" name="Picture 9">
            <a:hlinkClick r:id="rId5" action="ppaction://hlinksldjump"/>
          </p:cNvPr>
          <p:cNvPicPr>
            <a:picLocks noChangeAspect="1"/>
          </p:cNvPicPr>
          <p:nvPr/>
        </p:nvPicPr>
        <p:blipFill>
          <a:blip r:embed="rId6"/>
          <a:stretch>
            <a:fillRect/>
          </a:stretch>
        </p:blipFill>
        <p:spPr>
          <a:xfrm>
            <a:off x="9873807" y="126823"/>
            <a:ext cx="543001" cy="543001"/>
          </a:xfrm>
          <a:prstGeom prst="rect">
            <a:avLst/>
          </a:prstGeom>
        </p:spPr>
      </p:pic>
    </p:spTree>
    <p:extLst>
      <p:ext uri="{BB962C8B-B14F-4D97-AF65-F5344CB8AC3E}">
        <p14:creationId xmlns:p14="http://schemas.microsoft.com/office/powerpoint/2010/main" val="347686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5062" y="402483"/>
            <a:ext cx="9221689" cy="738253"/>
          </a:xfrm>
        </p:spPr>
        <p:txBody>
          <a:bodyPr anchor="t">
            <a:normAutofit/>
          </a:bodyPr>
          <a:lstStyle/>
          <a:p>
            <a:r>
              <a:rPr lang="en-AU" sz="4000" b="1" dirty="0" smtClean="0">
                <a:solidFill>
                  <a:srgbClr val="CB6015"/>
                </a:solidFill>
              </a:rPr>
              <a:t>SPECIFICATION SERVICES</a:t>
            </a:r>
            <a:endParaRPr lang="en-AU" sz="4000" b="1" dirty="0">
              <a:solidFill>
                <a:srgbClr val="CB6015"/>
              </a:solidFill>
            </a:endParaRPr>
          </a:p>
        </p:txBody>
      </p:sp>
      <p:sp>
        <p:nvSpPr>
          <p:cNvPr id="3" name="Content Placeholder 2"/>
          <p:cNvSpPr>
            <a:spLocks noGrp="1"/>
          </p:cNvSpPr>
          <p:nvPr>
            <p:ph idx="1"/>
          </p:nvPr>
        </p:nvSpPr>
        <p:spPr>
          <a:xfrm>
            <a:off x="735062" y="1080000"/>
            <a:ext cx="9221689" cy="4796544"/>
          </a:xfrm>
        </p:spPr>
        <p:txBody>
          <a:bodyPr>
            <a:normAutofit/>
          </a:bodyPr>
          <a:lstStyle/>
          <a:p>
            <a:pPr marL="0" indent="0">
              <a:buNone/>
            </a:pPr>
            <a:r>
              <a:rPr lang="en-AU" sz="2000" b="1" dirty="0" smtClean="0">
                <a:solidFill>
                  <a:srgbClr val="CB6015"/>
                </a:solidFill>
              </a:rPr>
              <a:t>WHAT WE DO</a:t>
            </a:r>
          </a:p>
          <a:p>
            <a:pPr marL="0" indent="0">
              <a:buNone/>
            </a:pPr>
            <a:r>
              <a:rPr lang="en-AU" sz="2000" dirty="0" smtClean="0"/>
              <a:t>Liaise with:</a:t>
            </a:r>
            <a:endParaRPr lang="en-AU" sz="2000" dirty="0"/>
          </a:p>
          <a:p>
            <a:pPr lvl="1"/>
            <a:r>
              <a:rPr lang="en-AU" sz="2000" dirty="0" smtClean="0">
                <a:solidFill>
                  <a:srgbClr val="CB6015"/>
                </a:solidFill>
              </a:rPr>
              <a:t>Regions.</a:t>
            </a:r>
            <a:endParaRPr lang="en-AU" sz="2000" dirty="0">
              <a:solidFill>
                <a:srgbClr val="CB6015"/>
              </a:solidFill>
            </a:endParaRPr>
          </a:p>
          <a:p>
            <a:pPr lvl="1"/>
            <a:r>
              <a:rPr lang="en-AU" sz="2000" dirty="0">
                <a:solidFill>
                  <a:srgbClr val="CB6015"/>
                </a:solidFill>
              </a:rPr>
              <a:t>Australian Building Codes Board (ABCB</a:t>
            </a:r>
            <a:r>
              <a:rPr lang="en-AU" sz="2000" dirty="0" smtClean="0">
                <a:solidFill>
                  <a:srgbClr val="CB6015"/>
                </a:solidFill>
              </a:rPr>
              <a:t>).</a:t>
            </a:r>
            <a:endParaRPr lang="en-AU" sz="2000" dirty="0">
              <a:solidFill>
                <a:srgbClr val="CB6015"/>
              </a:solidFill>
            </a:endParaRPr>
          </a:p>
          <a:p>
            <a:pPr lvl="1"/>
            <a:r>
              <a:rPr lang="en-AU" sz="2000" dirty="0" smtClean="0">
                <a:solidFill>
                  <a:srgbClr val="CB6015"/>
                </a:solidFill>
              </a:rPr>
              <a:t>Australian </a:t>
            </a:r>
            <a:r>
              <a:rPr lang="en-AU" sz="2000" dirty="0">
                <a:solidFill>
                  <a:srgbClr val="CB6015"/>
                </a:solidFill>
              </a:rPr>
              <a:t>Institute of Architects (AIA</a:t>
            </a:r>
            <a:r>
              <a:rPr lang="en-AU" sz="2000" dirty="0" smtClean="0">
                <a:solidFill>
                  <a:srgbClr val="CB6015"/>
                </a:solidFill>
              </a:rPr>
              <a:t>).</a:t>
            </a:r>
            <a:endParaRPr lang="en-AU" sz="2000" dirty="0">
              <a:solidFill>
                <a:srgbClr val="CB6015"/>
              </a:solidFill>
            </a:endParaRPr>
          </a:p>
          <a:p>
            <a:pPr lvl="1"/>
            <a:r>
              <a:rPr lang="en-AU" sz="2000" dirty="0">
                <a:solidFill>
                  <a:srgbClr val="CB6015"/>
                </a:solidFill>
              </a:rPr>
              <a:t>Australian Road Research Board (ARRB</a:t>
            </a:r>
            <a:r>
              <a:rPr lang="en-AU" sz="2000" dirty="0" smtClean="0">
                <a:solidFill>
                  <a:srgbClr val="CB6015"/>
                </a:solidFill>
              </a:rPr>
              <a:t>).</a:t>
            </a:r>
            <a:endParaRPr lang="en-AU" sz="2000" dirty="0">
              <a:solidFill>
                <a:srgbClr val="CB6015"/>
              </a:solidFill>
            </a:endParaRPr>
          </a:p>
          <a:p>
            <a:pPr lvl="1"/>
            <a:r>
              <a:rPr lang="en-AU" sz="2000" dirty="0" smtClean="0">
                <a:solidFill>
                  <a:srgbClr val="CB6015"/>
                </a:solidFill>
              </a:rPr>
              <a:t>Austroads.</a:t>
            </a:r>
            <a:endParaRPr lang="en-AU" sz="2000" dirty="0">
              <a:solidFill>
                <a:srgbClr val="CB6015"/>
              </a:solidFill>
            </a:endParaRPr>
          </a:p>
          <a:p>
            <a:pPr lvl="1"/>
            <a:r>
              <a:rPr lang="en-AU" sz="2000" dirty="0">
                <a:solidFill>
                  <a:srgbClr val="CB6015"/>
                </a:solidFill>
              </a:rPr>
              <a:t>Civil Contractors </a:t>
            </a:r>
            <a:r>
              <a:rPr lang="en-AU" sz="2000" dirty="0" smtClean="0">
                <a:solidFill>
                  <a:srgbClr val="CB6015"/>
                </a:solidFill>
              </a:rPr>
              <a:t>Federation </a:t>
            </a:r>
            <a:r>
              <a:rPr lang="en-AU" sz="2000" dirty="0">
                <a:solidFill>
                  <a:srgbClr val="CB6015"/>
                </a:solidFill>
              </a:rPr>
              <a:t>NT (CCFNT</a:t>
            </a:r>
            <a:r>
              <a:rPr lang="en-AU" sz="2000" dirty="0" smtClean="0">
                <a:solidFill>
                  <a:srgbClr val="CB6015"/>
                </a:solidFill>
              </a:rPr>
              <a:t>).</a:t>
            </a:r>
            <a:endParaRPr lang="en-AU" sz="2000" dirty="0">
              <a:solidFill>
                <a:srgbClr val="CB6015"/>
              </a:solidFill>
            </a:endParaRPr>
          </a:p>
          <a:p>
            <a:pPr lvl="1"/>
            <a:r>
              <a:rPr lang="en-AU" sz="2000" dirty="0" smtClean="0">
                <a:solidFill>
                  <a:srgbClr val="CB6015"/>
                </a:solidFill>
              </a:rPr>
              <a:t>NATSPEC.</a:t>
            </a:r>
            <a:endParaRPr lang="en-AU" sz="2000" dirty="0">
              <a:solidFill>
                <a:srgbClr val="CB6015"/>
              </a:solidFill>
            </a:endParaRPr>
          </a:p>
          <a:p>
            <a:pPr lvl="1"/>
            <a:r>
              <a:rPr lang="en-AU" sz="2000" dirty="0" smtClean="0">
                <a:solidFill>
                  <a:srgbClr val="CB6015"/>
                </a:solidFill>
              </a:rPr>
              <a:t>Standards Australia.</a:t>
            </a:r>
          </a:p>
          <a:p>
            <a:pPr lvl="1"/>
            <a:r>
              <a:rPr lang="en-AU" sz="2000" dirty="0" smtClean="0">
                <a:solidFill>
                  <a:srgbClr val="CB6015"/>
                </a:solidFill>
              </a:rPr>
              <a:t>Other Stakeholders.</a:t>
            </a:r>
            <a:endParaRPr lang="en-AU" sz="2000" dirty="0">
              <a:solidFill>
                <a:srgbClr val="CB6015"/>
              </a:solidFill>
            </a:endParaRPr>
          </a:p>
          <a:p>
            <a:pPr marL="0" indent="0">
              <a:buNone/>
            </a:pPr>
            <a:endParaRPr lang="en-AU" sz="2000" b="1" dirty="0">
              <a:solidFill>
                <a:srgbClr val="CB6015"/>
              </a:solidFill>
            </a:endParaRPr>
          </a:p>
        </p:txBody>
      </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6111" y="3165787"/>
            <a:ext cx="3086531" cy="1800476"/>
          </a:xfrm>
          <a:prstGeom prst="rect">
            <a:avLst/>
          </a:prstGeom>
        </p:spPr>
      </p:pic>
      <p:pic>
        <p:nvPicPr>
          <p:cNvPr id="25" name="Picture 24"/>
          <p:cNvPicPr>
            <a:picLocks noChangeAspect="1"/>
          </p:cNvPicPr>
          <p:nvPr/>
        </p:nvPicPr>
        <p:blipFill>
          <a:blip r:embed="rId4"/>
          <a:stretch>
            <a:fillRect/>
          </a:stretch>
        </p:blipFill>
        <p:spPr>
          <a:xfrm>
            <a:off x="6748793" y="2232529"/>
            <a:ext cx="3207958" cy="787920"/>
          </a:xfrm>
          <a:prstGeom prst="rect">
            <a:avLst/>
          </a:prstGeom>
        </p:spPr>
      </p:pic>
      <p:pic>
        <p:nvPicPr>
          <p:cNvPr id="28" name="Picture 27"/>
          <p:cNvPicPr>
            <a:picLocks noChangeAspect="1"/>
          </p:cNvPicPr>
          <p:nvPr/>
        </p:nvPicPr>
        <p:blipFill>
          <a:blip r:embed="rId5"/>
          <a:stretch>
            <a:fillRect/>
          </a:stretch>
        </p:blipFill>
        <p:spPr>
          <a:xfrm>
            <a:off x="6794058" y="4690751"/>
            <a:ext cx="1790950" cy="1629002"/>
          </a:xfrm>
          <a:prstGeom prst="rect">
            <a:avLst/>
          </a:prstGeom>
        </p:spPr>
      </p:pic>
      <p:pic>
        <p:nvPicPr>
          <p:cNvPr id="29" name="Picture 28"/>
          <p:cNvPicPr>
            <a:picLocks noChangeAspect="1"/>
          </p:cNvPicPr>
          <p:nvPr/>
        </p:nvPicPr>
        <p:blipFill>
          <a:blip r:embed="rId6"/>
          <a:stretch>
            <a:fillRect/>
          </a:stretch>
        </p:blipFill>
        <p:spPr>
          <a:xfrm>
            <a:off x="280897" y="5589504"/>
            <a:ext cx="1576009" cy="648945"/>
          </a:xfrm>
          <a:prstGeom prst="rect">
            <a:avLst/>
          </a:prstGeom>
        </p:spPr>
      </p:pic>
      <p:pic>
        <p:nvPicPr>
          <p:cNvPr id="32" name="Picture 31"/>
          <p:cNvPicPr>
            <a:picLocks noChangeAspect="1"/>
          </p:cNvPicPr>
          <p:nvPr/>
        </p:nvPicPr>
        <p:blipFill>
          <a:blip r:embed="rId7"/>
          <a:stretch>
            <a:fillRect/>
          </a:stretch>
        </p:blipFill>
        <p:spPr>
          <a:xfrm>
            <a:off x="2296302" y="5280707"/>
            <a:ext cx="2418522" cy="982257"/>
          </a:xfrm>
          <a:prstGeom prst="rect">
            <a:avLst/>
          </a:prstGeom>
        </p:spPr>
      </p:pic>
      <p:pic>
        <p:nvPicPr>
          <p:cNvPr id="33" name="Picture 32"/>
          <p:cNvPicPr>
            <a:picLocks noChangeAspect="1"/>
          </p:cNvPicPr>
          <p:nvPr/>
        </p:nvPicPr>
        <p:blipFill>
          <a:blip r:embed="rId8"/>
          <a:stretch>
            <a:fillRect/>
          </a:stretch>
        </p:blipFill>
        <p:spPr>
          <a:xfrm>
            <a:off x="5014207" y="4714772"/>
            <a:ext cx="1679642" cy="1548192"/>
          </a:xfrm>
          <a:prstGeom prst="rect">
            <a:avLst/>
          </a:prstGeom>
        </p:spPr>
      </p:pic>
      <p:pic>
        <p:nvPicPr>
          <p:cNvPr id="34" name="Picture 33"/>
          <p:cNvPicPr>
            <a:picLocks noChangeAspect="1"/>
          </p:cNvPicPr>
          <p:nvPr/>
        </p:nvPicPr>
        <p:blipFill>
          <a:blip r:embed="rId9"/>
          <a:stretch>
            <a:fillRect/>
          </a:stretch>
        </p:blipFill>
        <p:spPr>
          <a:xfrm>
            <a:off x="8616277" y="4733194"/>
            <a:ext cx="1657963" cy="1505255"/>
          </a:xfrm>
          <a:prstGeom prst="rect">
            <a:avLst/>
          </a:prstGeom>
        </p:spPr>
      </p:pic>
      <p:pic>
        <p:nvPicPr>
          <p:cNvPr id="15" name="Picture 14">
            <a:hlinkClick r:id="rId10" action="ppaction://hlinksldjump"/>
          </p:cNvPr>
          <p:cNvPicPr>
            <a:picLocks noChangeAspect="1"/>
          </p:cNvPicPr>
          <p:nvPr/>
        </p:nvPicPr>
        <p:blipFill>
          <a:blip r:embed="rId11"/>
          <a:stretch>
            <a:fillRect/>
          </a:stretch>
        </p:blipFill>
        <p:spPr>
          <a:xfrm>
            <a:off x="9873807" y="126823"/>
            <a:ext cx="543001" cy="543001"/>
          </a:xfrm>
          <a:prstGeom prst="rect">
            <a:avLst/>
          </a:prstGeom>
        </p:spPr>
      </p:pic>
    </p:spTree>
    <p:extLst>
      <p:ext uri="{BB962C8B-B14F-4D97-AF65-F5344CB8AC3E}">
        <p14:creationId xmlns:p14="http://schemas.microsoft.com/office/powerpoint/2010/main" val="400747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additive="base">
                                        <p:cTn id="2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4" presetID="10" presetClass="entr" presetSubtype="0"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10"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 calcmode="lin" valueType="num">
                                      <p:cBhvr additive="base">
                                        <p:cTn id="4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2" presetID="10" presetClass="entr" presetSubtype="0" fill="hold"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500"/>
                                        <p:tgtEl>
                                          <p:spTgt spid="34"/>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51" presetID="10" presetClass="entr" presetSubtype="0" fill="hold" nodeType="with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500"/>
                                        <p:tgtEl>
                                          <p:spTgt spid="33"/>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3">
                                            <p:txEl>
                                              <p:pRg st="8" end="8"/>
                                            </p:txEl>
                                          </p:spTgt>
                                        </p:tgtEl>
                                        <p:attrNameLst>
                                          <p:attrName>style.visibility</p:attrName>
                                        </p:attrNameLst>
                                      </p:cBhvr>
                                      <p:to>
                                        <p:strVal val="visible"/>
                                      </p:to>
                                    </p:set>
                                    <p:anim calcmode="lin" valueType="num">
                                      <p:cBhvr additive="base">
                                        <p:cTn id="58"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3">
                                            <p:txEl>
                                              <p:pRg st="8" end="8"/>
                                            </p:txEl>
                                          </p:spTgt>
                                        </p:tgtEl>
                                        <p:attrNameLst>
                                          <p:attrName>ppt_y</p:attrName>
                                        </p:attrNameLst>
                                      </p:cBhvr>
                                      <p:tavLst>
                                        <p:tav tm="0">
                                          <p:val>
                                            <p:strVal val="1+#ppt_h/2"/>
                                          </p:val>
                                        </p:tav>
                                        <p:tav tm="100000">
                                          <p:val>
                                            <p:strVal val="#ppt_y"/>
                                          </p:val>
                                        </p:tav>
                                      </p:tavLst>
                                    </p:anim>
                                  </p:childTnLst>
                                </p:cTn>
                              </p:par>
                              <p:par>
                                <p:cTn id="60" presetID="10" presetClass="entr" presetSubtype="0" fill="hold" nodeType="with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5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 calcmode="lin" valueType="num">
                                      <p:cBhvr additive="base">
                                        <p:cTn id="6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69" presetID="10" presetClass="entr" presetSubtype="0" fill="hold" nodeType="with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fade">
                                      <p:cBhvr>
                                        <p:cTn id="71" dur="500"/>
                                        <p:tgtEl>
                                          <p:spTgt spid="32"/>
                                        </p:tgtEl>
                                      </p:cBhvr>
                                    </p:animEffect>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nodeType="clickEffect">
                                  <p:stCondLst>
                                    <p:cond delay="0"/>
                                  </p:stCondLst>
                                  <p:childTnLst>
                                    <p:set>
                                      <p:cBhvr>
                                        <p:cTn id="75" dur="1" fill="hold">
                                          <p:stCondLst>
                                            <p:cond delay="0"/>
                                          </p:stCondLst>
                                        </p:cTn>
                                        <p:tgtEl>
                                          <p:spTgt spid="3">
                                            <p:txEl>
                                              <p:pRg st="10" end="10"/>
                                            </p:txEl>
                                          </p:spTgt>
                                        </p:tgtEl>
                                        <p:attrNameLst>
                                          <p:attrName>style.visibility</p:attrName>
                                        </p:attrNameLst>
                                      </p:cBhvr>
                                      <p:to>
                                        <p:strVal val="visible"/>
                                      </p:to>
                                    </p:set>
                                    <p:anim calcmode="lin" valueType="num">
                                      <p:cBhvr additive="base">
                                        <p:cTn id="76"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5062" y="402483"/>
            <a:ext cx="9221689" cy="738253"/>
          </a:xfrm>
        </p:spPr>
        <p:txBody>
          <a:bodyPr anchor="t">
            <a:normAutofit/>
          </a:bodyPr>
          <a:lstStyle/>
          <a:p>
            <a:r>
              <a:rPr lang="en-AU" sz="4000" b="1" dirty="0" smtClean="0">
                <a:solidFill>
                  <a:srgbClr val="CB6015"/>
                </a:solidFill>
              </a:rPr>
              <a:t>SPECIFICATION SERVICES</a:t>
            </a:r>
            <a:endParaRPr lang="en-AU" sz="4000" b="1" dirty="0">
              <a:solidFill>
                <a:srgbClr val="CB6015"/>
              </a:solidFill>
            </a:endParaRPr>
          </a:p>
        </p:txBody>
      </p:sp>
      <p:pic>
        <p:nvPicPr>
          <p:cNvPr id="5" name="Picture 4"/>
          <p:cNvPicPr>
            <a:picLocks noChangeAspect="1"/>
          </p:cNvPicPr>
          <p:nvPr/>
        </p:nvPicPr>
        <p:blipFill>
          <a:blip r:embed="rId4"/>
          <a:stretch>
            <a:fillRect/>
          </a:stretch>
        </p:blipFill>
        <p:spPr>
          <a:xfrm>
            <a:off x="5119663" y="1250830"/>
            <a:ext cx="5758357" cy="5023647"/>
          </a:xfrm>
          <a:prstGeom prst="rect">
            <a:avLst/>
          </a:prstGeom>
        </p:spPr>
      </p:pic>
      <p:sp>
        <p:nvSpPr>
          <p:cNvPr id="3" name="Content Placeholder 2"/>
          <p:cNvSpPr>
            <a:spLocks noGrp="1"/>
          </p:cNvSpPr>
          <p:nvPr>
            <p:ph idx="1"/>
          </p:nvPr>
        </p:nvSpPr>
        <p:spPr>
          <a:xfrm>
            <a:off x="735062" y="1080000"/>
            <a:ext cx="9221689" cy="5427467"/>
          </a:xfrm>
        </p:spPr>
        <p:txBody>
          <a:bodyPr>
            <a:normAutofit/>
          </a:bodyPr>
          <a:lstStyle/>
          <a:p>
            <a:pPr marL="0" indent="0">
              <a:buNone/>
            </a:pPr>
            <a:r>
              <a:rPr lang="en-AU" sz="2000" b="1" dirty="0" smtClean="0">
                <a:solidFill>
                  <a:srgbClr val="CB6015"/>
                </a:solidFill>
              </a:rPr>
              <a:t>WHAT WE DO NOT DO</a:t>
            </a:r>
          </a:p>
          <a:p>
            <a:pPr marL="0" indent="0">
              <a:buNone/>
            </a:pPr>
            <a:r>
              <a:rPr lang="en-AU" sz="2000" dirty="0"/>
              <a:t>Advice on Tender Documents Online (TDO).</a:t>
            </a:r>
          </a:p>
          <a:p>
            <a:pPr marL="0" indent="0">
              <a:buNone/>
            </a:pPr>
            <a:r>
              <a:rPr lang="en-AU" sz="2000" dirty="0" smtClean="0"/>
              <a:t>Technical </a:t>
            </a:r>
            <a:r>
              <a:rPr lang="en-AU" sz="2000" dirty="0"/>
              <a:t>support for TDO.</a:t>
            </a:r>
          </a:p>
          <a:p>
            <a:pPr marL="0" indent="0">
              <a:buNone/>
            </a:pPr>
            <a:r>
              <a:rPr lang="en-AU" sz="2000" dirty="0">
                <a:solidFill>
                  <a:srgbClr val="CB6015"/>
                </a:solidFill>
              </a:rPr>
              <a:t>For TDO training and assistance</a:t>
            </a:r>
            <a:r>
              <a:rPr lang="en-AU" sz="2000" dirty="0" smtClean="0">
                <a:solidFill>
                  <a:srgbClr val="CB6015"/>
                </a:solidFill>
              </a:rPr>
              <a:t>, </a:t>
            </a:r>
            <a:r>
              <a:rPr lang="en-AU" sz="2000" dirty="0">
                <a:solidFill>
                  <a:srgbClr val="CB6015"/>
                </a:solidFill>
              </a:rPr>
              <a:t>TDO </a:t>
            </a:r>
            <a:r>
              <a:rPr lang="en-AU" sz="2000" dirty="0" smtClean="0">
                <a:solidFill>
                  <a:srgbClr val="CB6015"/>
                </a:solidFill>
              </a:rPr>
              <a:t>tools, and </a:t>
            </a:r>
          </a:p>
          <a:p>
            <a:pPr marL="0" indent="0">
              <a:buNone/>
            </a:pPr>
            <a:r>
              <a:rPr lang="en-AU" sz="2000" dirty="0" smtClean="0">
                <a:solidFill>
                  <a:srgbClr val="CB6015"/>
                </a:solidFill>
              </a:rPr>
              <a:t>technical </a:t>
            </a:r>
            <a:r>
              <a:rPr lang="en-AU" sz="2000" dirty="0">
                <a:solidFill>
                  <a:srgbClr val="CB6015"/>
                </a:solidFill>
              </a:rPr>
              <a:t>difficulties and </a:t>
            </a:r>
            <a:r>
              <a:rPr lang="en-AU" sz="2000" dirty="0" smtClean="0">
                <a:solidFill>
                  <a:srgbClr val="CB6015"/>
                </a:solidFill>
              </a:rPr>
              <a:t>errors, please</a:t>
            </a:r>
          </a:p>
          <a:p>
            <a:pPr marL="0" indent="0">
              <a:buNone/>
            </a:pPr>
            <a:r>
              <a:rPr lang="en-AU" sz="2000" dirty="0" smtClean="0">
                <a:solidFill>
                  <a:srgbClr val="CB6015"/>
                </a:solidFill>
              </a:rPr>
              <a:t>contact </a:t>
            </a:r>
            <a:r>
              <a:rPr lang="en-AU" sz="2000" b="1" dirty="0">
                <a:solidFill>
                  <a:srgbClr val="CB6015"/>
                </a:solidFill>
              </a:rPr>
              <a:t>Procurement Operations and </a:t>
            </a:r>
            <a:r>
              <a:rPr lang="en-AU" sz="2000" b="1" dirty="0" smtClean="0">
                <a:solidFill>
                  <a:srgbClr val="CB6015"/>
                </a:solidFill>
              </a:rPr>
              <a:t>Delivery. </a:t>
            </a:r>
            <a:endParaRPr lang="en-AU" sz="2000" b="1" dirty="0">
              <a:solidFill>
                <a:srgbClr val="CB6015"/>
              </a:solidFill>
            </a:endParaRPr>
          </a:p>
          <a:p>
            <a:pPr marL="0" indent="0">
              <a:buNone/>
            </a:pPr>
            <a:r>
              <a:rPr lang="en-AU" sz="2000" dirty="0" smtClean="0"/>
              <a:t>Email</a:t>
            </a:r>
            <a:r>
              <a:rPr lang="en-AU" sz="2000" dirty="0"/>
              <a:t>: </a:t>
            </a:r>
            <a:r>
              <a:rPr lang="en-AU" sz="2000" dirty="0" smtClean="0">
                <a:hlinkClick r:id="rId5"/>
              </a:rPr>
              <a:t>procurementadvice.dipl@nt.gov.au</a:t>
            </a:r>
            <a:r>
              <a:rPr lang="en-AU" sz="2000" dirty="0" smtClean="0"/>
              <a:t>  </a:t>
            </a:r>
            <a:endParaRPr lang="en-AU" sz="2000" dirty="0"/>
          </a:p>
          <a:p>
            <a:pPr marL="0" indent="0">
              <a:buNone/>
            </a:pPr>
            <a:r>
              <a:rPr lang="en-AU" sz="2000" dirty="0"/>
              <a:t>Phone: 08 8924 </a:t>
            </a:r>
            <a:r>
              <a:rPr lang="en-AU" sz="2000" dirty="0" smtClean="0"/>
              <a:t>7254</a:t>
            </a:r>
            <a:endParaRPr lang="en-AU" sz="2000" dirty="0"/>
          </a:p>
        </p:txBody>
      </p:sp>
      <p:pic>
        <p:nvPicPr>
          <p:cNvPr id="9" name="Picture 8">
            <a:hlinkClick r:id="rId6" action="ppaction://hlinksldjump"/>
          </p:cNvPr>
          <p:cNvPicPr>
            <a:picLocks noChangeAspect="1"/>
          </p:cNvPicPr>
          <p:nvPr/>
        </p:nvPicPr>
        <p:blipFill>
          <a:blip r:embed="rId7"/>
          <a:stretch>
            <a:fillRect/>
          </a:stretch>
        </p:blipFill>
        <p:spPr>
          <a:xfrm>
            <a:off x="9873807" y="126823"/>
            <a:ext cx="543001" cy="543001"/>
          </a:xfrm>
          <a:prstGeom prst="rect">
            <a:avLst/>
          </a:prstGeom>
        </p:spPr>
      </p:pic>
    </p:spTree>
    <p:extLst>
      <p:ext uri="{BB962C8B-B14F-4D97-AF65-F5344CB8AC3E}">
        <p14:creationId xmlns:p14="http://schemas.microsoft.com/office/powerpoint/2010/main" val="45878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5062" y="402483"/>
            <a:ext cx="9221689" cy="738253"/>
          </a:xfrm>
        </p:spPr>
        <p:txBody>
          <a:bodyPr anchor="t">
            <a:normAutofit/>
          </a:bodyPr>
          <a:lstStyle/>
          <a:p>
            <a:r>
              <a:rPr lang="en-AU" sz="4000" b="1" dirty="0" smtClean="0">
                <a:solidFill>
                  <a:srgbClr val="CB6015"/>
                </a:solidFill>
              </a:rPr>
              <a:t>SPECIFICATIONS</a:t>
            </a:r>
            <a:endParaRPr lang="en-AU" sz="4000" b="1" dirty="0">
              <a:solidFill>
                <a:srgbClr val="CB6015"/>
              </a:solidFill>
            </a:endParaRPr>
          </a:p>
        </p:txBody>
      </p:sp>
      <p:sp>
        <p:nvSpPr>
          <p:cNvPr id="3" name="Content Placeholder 2"/>
          <p:cNvSpPr>
            <a:spLocks noGrp="1"/>
          </p:cNvSpPr>
          <p:nvPr>
            <p:ph idx="1"/>
          </p:nvPr>
        </p:nvSpPr>
        <p:spPr>
          <a:xfrm>
            <a:off x="735062" y="1080000"/>
            <a:ext cx="9221689" cy="4796544"/>
          </a:xfrm>
        </p:spPr>
        <p:txBody>
          <a:bodyPr>
            <a:normAutofit/>
          </a:bodyPr>
          <a:lstStyle/>
          <a:p>
            <a:pPr marL="0" indent="0" algn="just">
              <a:buNone/>
            </a:pPr>
            <a:r>
              <a:rPr lang="en-AU" sz="2000" b="1" dirty="0" smtClean="0">
                <a:solidFill>
                  <a:srgbClr val="CB6015"/>
                </a:solidFill>
              </a:rPr>
              <a:t>WHY HAVE A SPECIFICATION</a:t>
            </a:r>
          </a:p>
          <a:p>
            <a:pPr marL="0" indent="0" algn="just">
              <a:buNone/>
            </a:pPr>
            <a:r>
              <a:rPr lang="en-AU" sz="2000" dirty="0"/>
              <a:t>The primary function of the drawings and specification is to give effect to design decisions. There are many design decisions which cannot be expressed in drawn form. These must rely on being expressed in words. </a:t>
            </a:r>
            <a:endParaRPr lang="en-AU" sz="2000" dirty="0" smtClean="0"/>
          </a:p>
          <a:p>
            <a:pPr marL="0" indent="0" algn="just">
              <a:buNone/>
            </a:pPr>
            <a:r>
              <a:rPr lang="en-AU" sz="2000" dirty="0" smtClean="0"/>
              <a:t>The </a:t>
            </a:r>
            <a:r>
              <a:rPr lang="en-AU" sz="2000" dirty="0"/>
              <a:t>specification is created to complement, without </a:t>
            </a:r>
            <a:r>
              <a:rPr lang="en-AU" sz="2000" dirty="0" smtClean="0"/>
              <a:t>duplication, </a:t>
            </a:r>
            <a:r>
              <a:rPr lang="en-AU" sz="2000" dirty="0"/>
              <a:t>the drawings. Together they convey all the design decisions</a:t>
            </a:r>
            <a:r>
              <a:rPr lang="en-AU" sz="2000" dirty="0" smtClean="0"/>
              <a:t>.</a:t>
            </a:r>
          </a:p>
          <a:p>
            <a:pPr marL="0" indent="0">
              <a:buNone/>
            </a:pPr>
            <a:endParaRPr lang="en-AU" sz="2000" b="1" dirty="0">
              <a:solidFill>
                <a:srgbClr val="CB6015"/>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062" y="3613981"/>
            <a:ext cx="4005689" cy="2660028"/>
          </a:xfrm>
          <a:prstGeom prst="rect">
            <a:avLst/>
          </a:prstGeom>
          <a:ln>
            <a:solidFill>
              <a:schemeClr val="tx1"/>
            </a:solidFill>
          </a:ln>
          <a:effectLst>
            <a:outerShdw blurRad="190500" algn="tl" rotWithShape="0">
              <a:srgbClr val="000000">
                <a:alpha val="70000"/>
              </a:srgbClr>
            </a:outerShdw>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59921" y="3614253"/>
            <a:ext cx="4387068" cy="2659756"/>
          </a:xfrm>
          <a:prstGeom prst="rect">
            <a:avLst/>
          </a:prstGeom>
          <a:ln>
            <a:solidFill>
              <a:schemeClr val="tx1"/>
            </a:solidFill>
          </a:ln>
          <a:effectLst>
            <a:outerShdw blurRad="190500" algn="tl" rotWithShape="0">
              <a:srgbClr val="000000">
                <a:alpha val="70000"/>
              </a:srgbClr>
            </a:outerShdw>
          </a:effectLst>
        </p:spPr>
      </p:pic>
      <p:pic>
        <p:nvPicPr>
          <p:cNvPr id="10" name="Picture 9">
            <a:hlinkClick r:id="rId5" action="ppaction://hlinksldjump"/>
          </p:cNvPr>
          <p:cNvPicPr>
            <a:picLocks noChangeAspect="1"/>
          </p:cNvPicPr>
          <p:nvPr/>
        </p:nvPicPr>
        <p:blipFill>
          <a:blip r:embed="rId6"/>
          <a:stretch>
            <a:fillRect/>
          </a:stretch>
        </p:blipFill>
        <p:spPr>
          <a:xfrm>
            <a:off x="9873807" y="126823"/>
            <a:ext cx="543001" cy="543001"/>
          </a:xfrm>
          <a:prstGeom prst="rect">
            <a:avLst/>
          </a:prstGeom>
        </p:spPr>
      </p:pic>
    </p:spTree>
    <p:extLst>
      <p:ext uri="{BB962C8B-B14F-4D97-AF65-F5344CB8AC3E}">
        <p14:creationId xmlns:p14="http://schemas.microsoft.com/office/powerpoint/2010/main" val="219524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5062" y="402483"/>
            <a:ext cx="9221689" cy="738253"/>
          </a:xfrm>
        </p:spPr>
        <p:txBody>
          <a:bodyPr anchor="t">
            <a:normAutofit/>
          </a:bodyPr>
          <a:lstStyle/>
          <a:p>
            <a:r>
              <a:rPr lang="en-AU" sz="4000" b="1" dirty="0" smtClean="0">
                <a:solidFill>
                  <a:srgbClr val="CB6015"/>
                </a:solidFill>
              </a:rPr>
              <a:t>SPECIFICATIONS</a:t>
            </a:r>
            <a:endParaRPr lang="en-AU" sz="4000" b="1" dirty="0">
              <a:solidFill>
                <a:srgbClr val="CB6015"/>
              </a:solidFill>
            </a:endParaRPr>
          </a:p>
        </p:txBody>
      </p:sp>
      <p:sp>
        <p:nvSpPr>
          <p:cNvPr id="3" name="Content Placeholder 2"/>
          <p:cNvSpPr>
            <a:spLocks noGrp="1"/>
          </p:cNvSpPr>
          <p:nvPr>
            <p:ph idx="1"/>
          </p:nvPr>
        </p:nvSpPr>
        <p:spPr>
          <a:xfrm>
            <a:off x="735062" y="1080000"/>
            <a:ext cx="9221689" cy="4796544"/>
          </a:xfrm>
        </p:spPr>
        <p:txBody>
          <a:bodyPr>
            <a:normAutofit/>
          </a:bodyPr>
          <a:lstStyle/>
          <a:p>
            <a:pPr marL="0" indent="0">
              <a:buNone/>
            </a:pPr>
            <a:r>
              <a:rPr lang="en-AU" sz="2000" b="1" dirty="0">
                <a:solidFill>
                  <a:srgbClr val="CB6015"/>
                </a:solidFill>
              </a:rPr>
              <a:t>THE ROLES OF THE SPECIFICATION</a:t>
            </a:r>
          </a:p>
          <a:p>
            <a:pPr marL="0" indent="0">
              <a:buNone/>
            </a:pPr>
            <a:r>
              <a:rPr lang="en-AU" sz="2000" dirty="0"/>
              <a:t>The specification has many roles:</a:t>
            </a:r>
          </a:p>
          <a:p>
            <a:pPr lvl="1"/>
            <a:r>
              <a:rPr lang="en-AU" sz="2000" dirty="0" smtClean="0">
                <a:solidFill>
                  <a:srgbClr val="CB6015"/>
                </a:solidFill>
              </a:rPr>
              <a:t>A </a:t>
            </a:r>
            <a:r>
              <a:rPr lang="en-AU" sz="2000" dirty="0">
                <a:solidFill>
                  <a:srgbClr val="CB6015"/>
                </a:solidFill>
              </a:rPr>
              <a:t>written record of design decisions </a:t>
            </a:r>
            <a:r>
              <a:rPr lang="en-AU" sz="2000" dirty="0" smtClean="0">
                <a:solidFill>
                  <a:srgbClr val="CB6015"/>
                </a:solidFill>
              </a:rPr>
              <a:t>taken.</a:t>
            </a:r>
            <a:endParaRPr lang="en-AU" sz="2000" dirty="0">
              <a:solidFill>
                <a:srgbClr val="CB6015"/>
              </a:solidFill>
            </a:endParaRPr>
          </a:p>
          <a:p>
            <a:pPr lvl="1"/>
            <a:r>
              <a:rPr lang="en-AU" sz="2000" dirty="0" smtClean="0">
                <a:solidFill>
                  <a:srgbClr val="CB6015"/>
                </a:solidFill>
              </a:rPr>
              <a:t>A </a:t>
            </a:r>
            <a:r>
              <a:rPr lang="en-AU" sz="2000" dirty="0">
                <a:solidFill>
                  <a:srgbClr val="CB6015"/>
                </a:solidFill>
              </a:rPr>
              <a:t>document demonstrating compliance with statutory </a:t>
            </a:r>
            <a:r>
              <a:rPr lang="en-AU" sz="2000" dirty="0" smtClean="0">
                <a:solidFill>
                  <a:srgbClr val="CB6015"/>
                </a:solidFill>
              </a:rPr>
              <a:t>requirements.</a:t>
            </a:r>
            <a:endParaRPr lang="en-AU" sz="2000" dirty="0">
              <a:solidFill>
                <a:srgbClr val="CB6015"/>
              </a:solidFill>
            </a:endParaRPr>
          </a:p>
          <a:p>
            <a:pPr lvl="1"/>
            <a:r>
              <a:rPr lang="en-AU" sz="2000" dirty="0" smtClean="0">
                <a:solidFill>
                  <a:srgbClr val="CB6015"/>
                </a:solidFill>
              </a:rPr>
              <a:t>An </a:t>
            </a:r>
            <a:r>
              <a:rPr lang="en-AU" sz="2000" dirty="0">
                <a:solidFill>
                  <a:srgbClr val="CB6015"/>
                </a:solidFill>
              </a:rPr>
              <a:t>estimating </a:t>
            </a:r>
            <a:r>
              <a:rPr lang="en-AU" sz="2000" dirty="0" smtClean="0">
                <a:solidFill>
                  <a:srgbClr val="CB6015"/>
                </a:solidFill>
              </a:rPr>
              <a:t>document.</a:t>
            </a:r>
            <a:endParaRPr lang="en-AU" sz="2000" dirty="0">
              <a:solidFill>
                <a:srgbClr val="CB6015"/>
              </a:solidFill>
            </a:endParaRPr>
          </a:p>
          <a:p>
            <a:pPr lvl="1"/>
            <a:r>
              <a:rPr lang="en-AU" sz="2000" dirty="0" smtClean="0">
                <a:solidFill>
                  <a:srgbClr val="CB6015"/>
                </a:solidFill>
              </a:rPr>
              <a:t>A </a:t>
            </a:r>
            <a:r>
              <a:rPr lang="en-AU" sz="2000" dirty="0">
                <a:solidFill>
                  <a:srgbClr val="CB6015"/>
                </a:solidFill>
              </a:rPr>
              <a:t>tendering </a:t>
            </a:r>
            <a:r>
              <a:rPr lang="en-AU" sz="2000" dirty="0" smtClean="0">
                <a:solidFill>
                  <a:srgbClr val="CB6015"/>
                </a:solidFill>
              </a:rPr>
              <a:t>document.</a:t>
            </a:r>
            <a:endParaRPr lang="en-AU" sz="2000" dirty="0">
              <a:solidFill>
                <a:srgbClr val="CB6015"/>
              </a:solidFill>
            </a:endParaRPr>
          </a:p>
          <a:p>
            <a:pPr lvl="1"/>
            <a:r>
              <a:rPr lang="en-AU" sz="2000" dirty="0" smtClean="0">
                <a:solidFill>
                  <a:srgbClr val="CB6015"/>
                </a:solidFill>
              </a:rPr>
              <a:t>A </a:t>
            </a:r>
            <a:r>
              <a:rPr lang="en-AU" sz="2000" dirty="0">
                <a:solidFill>
                  <a:srgbClr val="CB6015"/>
                </a:solidFill>
              </a:rPr>
              <a:t>legal (contractual) </a:t>
            </a:r>
            <a:r>
              <a:rPr lang="en-AU" sz="2000" dirty="0" smtClean="0">
                <a:solidFill>
                  <a:srgbClr val="CB6015"/>
                </a:solidFill>
              </a:rPr>
              <a:t>document.</a:t>
            </a:r>
            <a:endParaRPr lang="en-AU" sz="2000" dirty="0">
              <a:solidFill>
                <a:srgbClr val="CB6015"/>
              </a:solidFill>
            </a:endParaRPr>
          </a:p>
          <a:p>
            <a:pPr lvl="1"/>
            <a:r>
              <a:rPr lang="en-AU" sz="2000" dirty="0" smtClean="0">
                <a:solidFill>
                  <a:srgbClr val="CB6015"/>
                </a:solidFill>
              </a:rPr>
              <a:t>An </a:t>
            </a:r>
            <a:r>
              <a:rPr lang="en-AU" sz="2000" dirty="0">
                <a:solidFill>
                  <a:srgbClr val="CB6015"/>
                </a:solidFill>
              </a:rPr>
              <a:t>on-site working </a:t>
            </a:r>
            <a:r>
              <a:rPr lang="en-AU" sz="2000" dirty="0" smtClean="0">
                <a:solidFill>
                  <a:srgbClr val="CB6015"/>
                </a:solidFill>
              </a:rPr>
              <a:t>document.</a:t>
            </a:r>
            <a:endParaRPr lang="en-AU" sz="2000" dirty="0">
              <a:solidFill>
                <a:srgbClr val="CB6015"/>
              </a:solidFill>
            </a:endParaRPr>
          </a:p>
          <a:p>
            <a:pPr lvl="1"/>
            <a:r>
              <a:rPr lang="en-AU" sz="2000" dirty="0" smtClean="0">
                <a:solidFill>
                  <a:srgbClr val="CB6015"/>
                </a:solidFill>
              </a:rPr>
              <a:t>A </a:t>
            </a:r>
            <a:r>
              <a:rPr lang="en-AU" sz="2000" dirty="0">
                <a:solidFill>
                  <a:srgbClr val="CB6015"/>
                </a:solidFill>
              </a:rPr>
              <a:t>dispute settlement </a:t>
            </a:r>
            <a:r>
              <a:rPr lang="en-AU" sz="2000" dirty="0" smtClean="0">
                <a:solidFill>
                  <a:srgbClr val="CB6015"/>
                </a:solidFill>
              </a:rPr>
              <a:t>document.</a:t>
            </a:r>
            <a:endParaRPr lang="en-AU" sz="2000" dirty="0">
              <a:solidFill>
                <a:srgbClr val="CB6015"/>
              </a:solidFill>
            </a:endParaRPr>
          </a:p>
          <a:p>
            <a:pPr lvl="1"/>
            <a:r>
              <a:rPr lang="en-AU" sz="2000" dirty="0" smtClean="0">
                <a:solidFill>
                  <a:srgbClr val="CB6015"/>
                </a:solidFill>
              </a:rPr>
              <a:t>A </a:t>
            </a:r>
            <a:r>
              <a:rPr lang="en-AU" sz="2000" dirty="0">
                <a:solidFill>
                  <a:srgbClr val="CB6015"/>
                </a:solidFill>
              </a:rPr>
              <a:t>project management </a:t>
            </a:r>
            <a:r>
              <a:rPr lang="en-AU" sz="2000" dirty="0" smtClean="0">
                <a:solidFill>
                  <a:srgbClr val="CB6015"/>
                </a:solidFill>
              </a:rPr>
              <a:t>tool.</a:t>
            </a:r>
            <a:endParaRPr lang="en-AU" sz="2000" dirty="0">
              <a:solidFill>
                <a:srgbClr val="CB6015"/>
              </a:solidFill>
            </a:endParaRPr>
          </a:p>
          <a:p>
            <a:pPr lvl="1"/>
            <a:r>
              <a:rPr lang="en-AU" sz="2000" dirty="0" smtClean="0">
                <a:solidFill>
                  <a:srgbClr val="CB6015"/>
                </a:solidFill>
              </a:rPr>
              <a:t>A </a:t>
            </a:r>
            <a:r>
              <a:rPr lang="en-AU" sz="2000" dirty="0">
                <a:solidFill>
                  <a:srgbClr val="CB6015"/>
                </a:solidFill>
              </a:rPr>
              <a:t>facilities management tool.</a:t>
            </a:r>
          </a:p>
          <a:p>
            <a:pPr marL="0" indent="0">
              <a:buNone/>
            </a:pPr>
            <a:endParaRPr lang="en-AU" sz="2000" b="1" dirty="0">
              <a:solidFill>
                <a:srgbClr val="CB6015"/>
              </a:solidFill>
            </a:endParaRPr>
          </a:p>
        </p:txBody>
      </p:sp>
      <p:pic>
        <p:nvPicPr>
          <p:cNvPr id="8" name="Picture 7"/>
          <p:cNvPicPr>
            <a:picLocks noChangeAspect="1"/>
          </p:cNvPicPr>
          <p:nvPr/>
        </p:nvPicPr>
        <p:blipFill>
          <a:blip r:embed="rId3"/>
          <a:stretch>
            <a:fillRect/>
          </a:stretch>
        </p:blipFill>
        <p:spPr>
          <a:xfrm>
            <a:off x="5042198" y="2788985"/>
            <a:ext cx="5401429" cy="3600953"/>
          </a:xfrm>
          <a:prstGeom prst="rect">
            <a:avLst/>
          </a:prstGeom>
        </p:spPr>
      </p:pic>
      <p:pic>
        <p:nvPicPr>
          <p:cNvPr id="10" name="Picture 9">
            <a:hlinkClick r:id="rId4" action="ppaction://hlinksldjump"/>
          </p:cNvPr>
          <p:cNvPicPr>
            <a:picLocks noChangeAspect="1"/>
          </p:cNvPicPr>
          <p:nvPr/>
        </p:nvPicPr>
        <p:blipFill>
          <a:blip r:embed="rId5"/>
          <a:stretch>
            <a:fillRect/>
          </a:stretch>
        </p:blipFill>
        <p:spPr>
          <a:xfrm>
            <a:off x="9873807" y="126823"/>
            <a:ext cx="543001" cy="543001"/>
          </a:xfrm>
          <a:prstGeom prst="rect">
            <a:avLst/>
          </a:prstGeom>
        </p:spPr>
      </p:pic>
    </p:spTree>
    <p:extLst>
      <p:ext uri="{BB962C8B-B14F-4D97-AF65-F5344CB8AC3E}">
        <p14:creationId xmlns:p14="http://schemas.microsoft.com/office/powerpoint/2010/main" val="209636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fade">
                                      <p:cBhvr>
                                        <p:cTn id="6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5062" y="402483"/>
            <a:ext cx="9221689" cy="738253"/>
          </a:xfrm>
        </p:spPr>
        <p:txBody>
          <a:bodyPr anchor="t">
            <a:normAutofit/>
          </a:bodyPr>
          <a:lstStyle/>
          <a:p>
            <a:r>
              <a:rPr lang="en-AU" sz="4000" b="1" dirty="0" smtClean="0">
                <a:solidFill>
                  <a:srgbClr val="CB6015"/>
                </a:solidFill>
              </a:rPr>
              <a:t>SPECIFICATIONS</a:t>
            </a:r>
            <a:endParaRPr lang="en-AU" sz="4000" b="1" dirty="0">
              <a:solidFill>
                <a:srgbClr val="CB6015"/>
              </a:solidFill>
            </a:endParaRPr>
          </a:p>
        </p:txBody>
      </p:sp>
      <p:sp>
        <p:nvSpPr>
          <p:cNvPr id="3" name="Content Placeholder 2"/>
          <p:cNvSpPr>
            <a:spLocks noGrp="1"/>
          </p:cNvSpPr>
          <p:nvPr>
            <p:ph idx="1"/>
          </p:nvPr>
        </p:nvSpPr>
        <p:spPr>
          <a:xfrm>
            <a:off x="735062" y="1080000"/>
            <a:ext cx="9221689" cy="4796544"/>
          </a:xfrm>
        </p:spPr>
        <p:txBody>
          <a:bodyPr>
            <a:normAutofit lnSpcReduction="10000"/>
          </a:bodyPr>
          <a:lstStyle/>
          <a:p>
            <a:pPr marL="0" indent="0">
              <a:buNone/>
            </a:pPr>
            <a:r>
              <a:rPr lang="en-AU" sz="2000" b="1" dirty="0" smtClean="0">
                <a:solidFill>
                  <a:srgbClr val="CB6015"/>
                </a:solidFill>
              </a:rPr>
              <a:t>SPECIFICATION USERS</a:t>
            </a:r>
            <a:endParaRPr lang="en-AU" sz="2000" b="1" dirty="0">
              <a:solidFill>
                <a:srgbClr val="CB6015"/>
              </a:solidFill>
            </a:endParaRPr>
          </a:p>
          <a:p>
            <a:pPr marL="0" indent="0" algn="just">
              <a:buNone/>
            </a:pPr>
            <a:r>
              <a:rPr lang="en-AU" sz="2000" dirty="0"/>
              <a:t>It is important to ensure all users interpret the specification in the same way. A good specification is clear, concise and easily understood. Users include:</a:t>
            </a:r>
          </a:p>
          <a:p>
            <a:pPr lvl="1"/>
            <a:r>
              <a:rPr lang="en-AU" sz="2000" dirty="0" smtClean="0">
                <a:solidFill>
                  <a:srgbClr val="CB6015"/>
                </a:solidFill>
              </a:rPr>
              <a:t>Designers.</a:t>
            </a:r>
            <a:endParaRPr lang="en-AU" sz="2000" dirty="0">
              <a:solidFill>
                <a:srgbClr val="CB6015"/>
              </a:solidFill>
            </a:endParaRPr>
          </a:p>
          <a:p>
            <a:pPr lvl="1"/>
            <a:r>
              <a:rPr lang="en-AU" sz="2000" dirty="0" smtClean="0">
                <a:solidFill>
                  <a:srgbClr val="CB6015"/>
                </a:solidFill>
              </a:rPr>
              <a:t>Clients.</a:t>
            </a:r>
            <a:endParaRPr lang="en-AU" sz="2000" dirty="0">
              <a:solidFill>
                <a:srgbClr val="CB6015"/>
              </a:solidFill>
            </a:endParaRPr>
          </a:p>
          <a:p>
            <a:pPr lvl="1"/>
            <a:r>
              <a:rPr lang="en-AU" sz="2000" dirty="0" smtClean="0">
                <a:solidFill>
                  <a:srgbClr val="CB6015"/>
                </a:solidFill>
              </a:rPr>
              <a:t>Certifying authorities.</a:t>
            </a:r>
            <a:endParaRPr lang="en-AU" sz="2000" dirty="0">
              <a:solidFill>
                <a:srgbClr val="CB6015"/>
              </a:solidFill>
            </a:endParaRPr>
          </a:p>
          <a:p>
            <a:pPr lvl="1"/>
            <a:r>
              <a:rPr lang="en-AU" sz="2000" dirty="0" smtClean="0">
                <a:solidFill>
                  <a:srgbClr val="CB6015"/>
                </a:solidFill>
              </a:rPr>
              <a:t>Estimators.</a:t>
            </a:r>
            <a:endParaRPr lang="en-AU" sz="2000" dirty="0">
              <a:solidFill>
                <a:srgbClr val="CB6015"/>
              </a:solidFill>
            </a:endParaRPr>
          </a:p>
          <a:p>
            <a:pPr lvl="1"/>
            <a:r>
              <a:rPr lang="en-AU" sz="2000" dirty="0" smtClean="0">
                <a:solidFill>
                  <a:srgbClr val="CB6015"/>
                </a:solidFill>
              </a:rPr>
              <a:t>Tenderers.</a:t>
            </a:r>
            <a:endParaRPr lang="en-AU" sz="2000" dirty="0">
              <a:solidFill>
                <a:srgbClr val="CB6015"/>
              </a:solidFill>
            </a:endParaRPr>
          </a:p>
          <a:p>
            <a:pPr lvl="1"/>
            <a:r>
              <a:rPr lang="en-AU" sz="2000" dirty="0" smtClean="0">
                <a:solidFill>
                  <a:srgbClr val="CB6015"/>
                </a:solidFill>
              </a:rPr>
              <a:t>Contractors </a:t>
            </a:r>
            <a:r>
              <a:rPr lang="en-AU" sz="2000" dirty="0">
                <a:solidFill>
                  <a:srgbClr val="CB6015"/>
                </a:solidFill>
              </a:rPr>
              <a:t>and </a:t>
            </a:r>
            <a:r>
              <a:rPr lang="en-AU" sz="2000" dirty="0" smtClean="0">
                <a:solidFill>
                  <a:srgbClr val="CB6015"/>
                </a:solidFill>
              </a:rPr>
              <a:t>subcontractors.</a:t>
            </a:r>
            <a:endParaRPr lang="en-AU" sz="2000" dirty="0">
              <a:solidFill>
                <a:srgbClr val="CB6015"/>
              </a:solidFill>
            </a:endParaRPr>
          </a:p>
          <a:p>
            <a:pPr lvl="1"/>
            <a:r>
              <a:rPr lang="en-AU" sz="2000" dirty="0" smtClean="0">
                <a:solidFill>
                  <a:srgbClr val="CB6015"/>
                </a:solidFill>
              </a:rPr>
              <a:t>Contract administrators.</a:t>
            </a:r>
            <a:endParaRPr lang="en-AU" sz="2000" dirty="0">
              <a:solidFill>
                <a:srgbClr val="CB6015"/>
              </a:solidFill>
            </a:endParaRPr>
          </a:p>
          <a:p>
            <a:pPr lvl="1"/>
            <a:r>
              <a:rPr lang="en-AU" sz="2000" dirty="0" smtClean="0">
                <a:solidFill>
                  <a:srgbClr val="CB6015"/>
                </a:solidFill>
              </a:rPr>
              <a:t>Legal representatives.</a:t>
            </a:r>
            <a:endParaRPr lang="en-AU" sz="2000" dirty="0">
              <a:solidFill>
                <a:srgbClr val="CB6015"/>
              </a:solidFill>
            </a:endParaRPr>
          </a:p>
          <a:p>
            <a:pPr lvl="1"/>
            <a:r>
              <a:rPr lang="en-AU" sz="2000" dirty="0" smtClean="0">
                <a:solidFill>
                  <a:srgbClr val="CB6015"/>
                </a:solidFill>
              </a:rPr>
              <a:t>Project managers.</a:t>
            </a:r>
            <a:endParaRPr lang="en-AU" sz="2000" dirty="0">
              <a:solidFill>
                <a:srgbClr val="CB6015"/>
              </a:solidFill>
            </a:endParaRPr>
          </a:p>
          <a:p>
            <a:pPr lvl="1"/>
            <a:r>
              <a:rPr lang="en-AU" sz="2000" dirty="0" smtClean="0">
                <a:solidFill>
                  <a:srgbClr val="CB6015"/>
                </a:solidFill>
              </a:rPr>
              <a:t>Construction managers.</a:t>
            </a:r>
            <a:endParaRPr lang="en-AU" sz="2000" dirty="0">
              <a:solidFill>
                <a:srgbClr val="CB6015"/>
              </a:solidFill>
            </a:endParaRPr>
          </a:p>
          <a:p>
            <a:pPr lvl="1"/>
            <a:r>
              <a:rPr lang="en-AU" sz="2000" dirty="0" smtClean="0">
                <a:solidFill>
                  <a:srgbClr val="CB6015"/>
                </a:solidFill>
              </a:rPr>
              <a:t>Facilities </a:t>
            </a:r>
            <a:r>
              <a:rPr lang="en-AU" sz="2000" dirty="0">
                <a:solidFill>
                  <a:srgbClr val="CB6015"/>
                </a:solidFill>
              </a:rPr>
              <a:t>managers.</a:t>
            </a:r>
          </a:p>
          <a:p>
            <a:pPr marL="0" indent="0">
              <a:buNone/>
            </a:pPr>
            <a:endParaRPr lang="en-AU" sz="2000" b="1" dirty="0">
              <a:solidFill>
                <a:srgbClr val="CB6015"/>
              </a:solidFill>
            </a:endParaRPr>
          </a:p>
        </p:txBody>
      </p:sp>
      <p:pic>
        <p:nvPicPr>
          <p:cNvPr id="7" name="Picture 6"/>
          <p:cNvPicPr>
            <a:picLocks noChangeAspect="1"/>
          </p:cNvPicPr>
          <p:nvPr/>
        </p:nvPicPr>
        <p:blipFill>
          <a:blip r:embed="rId3"/>
          <a:stretch>
            <a:fillRect/>
          </a:stretch>
        </p:blipFill>
        <p:spPr>
          <a:xfrm>
            <a:off x="5042198" y="2093610"/>
            <a:ext cx="5401429" cy="4324954"/>
          </a:xfrm>
          <a:prstGeom prst="rect">
            <a:avLst/>
          </a:prstGeom>
        </p:spPr>
      </p:pic>
      <p:pic>
        <p:nvPicPr>
          <p:cNvPr id="10" name="Picture 9">
            <a:hlinkClick r:id="rId4" action="ppaction://hlinksldjump"/>
          </p:cNvPr>
          <p:cNvPicPr>
            <a:picLocks noChangeAspect="1"/>
          </p:cNvPicPr>
          <p:nvPr/>
        </p:nvPicPr>
        <p:blipFill>
          <a:blip r:embed="rId5"/>
          <a:stretch>
            <a:fillRect/>
          </a:stretch>
        </p:blipFill>
        <p:spPr>
          <a:xfrm>
            <a:off x="9873807" y="126823"/>
            <a:ext cx="543001" cy="543001"/>
          </a:xfrm>
          <a:prstGeom prst="rect">
            <a:avLst/>
          </a:prstGeom>
        </p:spPr>
      </p:pic>
    </p:spTree>
    <p:extLst>
      <p:ext uri="{BB962C8B-B14F-4D97-AF65-F5344CB8AC3E}">
        <p14:creationId xmlns:p14="http://schemas.microsoft.com/office/powerpoint/2010/main" val="196108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 calcmode="lin" valueType="num">
                                      <p:cBhvr additive="base">
                                        <p:cTn id="6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 calcmode="lin" valueType="num">
                                      <p:cBhvr additive="base">
                                        <p:cTn id="6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fade">
                                      <p:cBhvr>
                                        <p:cTn id="7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5062" y="402483"/>
            <a:ext cx="9221689" cy="738253"/>
          </a:xfrm>
        </p:spPr>
        <p:txBody>
          <a:bodyPr anchor="t">
            <a:normAutofit/>
          </a:bodyPr>
          <a:lstStyle/>
          <a:p>
            <a:r>
              <a:rPr lang="en-AU" sz="4000" b="1" dirty="0" smtClean="0">
                <a:solidFill>
                  <a:srgbClr val="CB6015"/>
                </a:solidFill>
              </a:rPr>
              <a:t>SPECIFICATIONS</a:t>
            </a:r>
            <a:endParaRPr lang="en-AU" sz="4000" b="1" dirty="0">
              <a:solidFill>
                <a:srgbClr val="CB6015"/>
              </a:solidFill>
            </a:endParaRPr>
          </a:p>
        </p:txBody>
      </p:sp>
      <p:sp>
        <p:nvSpPr>
          <p:cNvPr id="3" name="Content Placeholder 2"/>
          <p:cNvSpPr>
            <a:spLocks noGrp="1"/>
          </p:cNvSpPr>
          <p:nvPr>
            <p:ph idx="1"/>
          </p:nvPr>
        </p:nvSpPr>
        <p:spPr>
          <a:xfrm>
            <a:off x="735062" y="1080000"/>
            <a:ext cx="4570363" cy="4796544"/>
          </a:xfrm>
        </p:spPr>
        <p:txBody>
          <a:bodyPr>
            <a:normAutofit fontScale="92500" lnSpcReduction="20000"/>
          </a:bodyPr>
          <a:lstStyle/>
          <a:p>
            <a:pPr marL="0" indent="0">
              <a:buNone/>
            </a:pPr>
            <a:r>
              <a:rPr lang="en-AU" sz="2200" b="1" dirty="0" smtClean="0">
                <a:solidFill>
                  <a:srgbClr val="CB6015"/>
                </a:solidFill>
              </a:rPr>
              <a:t>USING SPECIFICATIONS TO DEFINE QUALITY</a:t>
            </a:r>
            <a:endParaRPr lang="en-AU" sz="2200" b="1" dirty="0">
              <a:solidFill>
                <a:srgbClr val="CB6015"/>
              </a:solidFill>
            </a:endParaRPr>
          </a:p>
          <a:p>
            <a:pPr marL="0" indent="0" algn="just">
              <a:buNone/>
            </a:pPr>
            <a:r>
              <a:rPr lang="en-AU" sz="2200" dirty="0"/>
              <a:t>Quality must be defined. It cannot be managed if it is not defined. Quality can have different meanings for different people in different situations. </a:t>
            </a:r>
          </a:p>
          <a:p>
            <a:pPr marL="0" indent="0" algn="just">
              <a:buNone/>
            </a:pPr>
            <a:r>
              <a:rPr lang="en-AU" sz="2200" dirty="0"/>
              <a:t>In construction this problem is amplified because the responsibility for a project is divided between many different people, within many organisations. </a:t>
            </a:r>
          </a:p>
          <a:p>
            <a:pPr marL="0" indent="0" algn="just">
              <a:buNone/>
            </a:pPr>
            <a:r>
              <a:rPr lang="en-AU" sz="2200" dirty="0"/>
              <a:t>Therefore, agreement on a defined quality level between all parties, and how it is to be measured, is key to achieving the desired quality to the satisfaction of the Principal.</a:t>
            </a:r>
          </a:p>
          <a:p>
            <a:pPr marL="0" indent="0" algn="just">
              <a:buNone/>
            </a:pPr>
            <a:r>
              <a:rPr lang="en-AU" sz="2200" dirty="0"/>
              <a:t>Communicating the requirements for quality is the main technical function of the specification.</a:t>
            </a:r>
          </a:p>
          <a:p>
            <a:pPr marL="0" indent="0">
              <a:buNone/>
            </a:pPr>
            <a:endParaRPr lang="en-AU" sz="2000" b="1" dirty="0">
              <a:solidFill>
                <a:srgbClr val="CB6015"/>
              </a:solidFill>
            </a:endParaRPr>
          </a:p>
        </p:txBody>
      </p:sp>
      <p:pic>
        <p:nvPicPr>
          <p:cNvPr id="7" name="Picture 6"/>
          <p:cNvPicPr>
            <a:picLocks noChangeAspect="1"/>
          </p:cNvPicPr>
          <p:nvPr/>
        </p:nvPicPr>
        <p:blipFill>
          <a:blip r:embed="rId3"/>
          <a:stretch>
            <a:fillRect/>
          </a:stretch>
        </p:blipFill>
        <p:spPr>
          <a:xfrm>
            <a:off x="5085810" y="1322078"/>
            <a:ext cx="5606003" cy="5173508"/>
          </a:xfrm>
          <a:prstGeom prst="rect">
            <a:avLst/>
          </a:prstGeom>
        </p:spPr>
      </p:pic>
      <p:pic>
        <p:nvPicPr>
          <p:cNvPr id="10" name="Picture 9">
            <a:hlinkClick r:id="rId4" action="ppaction://hlinksldjump"/>
          </p:cNvPr>
          <p:cNvPicPr>
            <a:picLocks noChangeAspect="1"/>
          </p:cNvPicPr>
          <p:nvPr/>
        </p:nvPicPr>
        <p:blipFill>
          <a:blip r:embed="rId5"/>
          <a:stretch>
            <a:fillRect/>
          </a:stretch>
        </p:blipFill>
        <p:spPr>
          <a:xfrm>
            <a:off x="9873807" y="126823"/>
            <a:ext cx="543001" cy="543001"/>
          </a:xfrm>
          <a:prstGeom prst="rect">
            <a:avLst/>
          </a:prstGeom>
        </p:spPr>
      </p:pic>
    </p:spTree>
    <p:extLst>
      <p:ext uri="{BB962C8B-B14F-4D97-AF65-F5344CB8AC3E}">
        <p14:creationId xmlns:p14="http://schemas.microsoft.com/office/powerpoint/2010/main" val="3195371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5062" y="402483"/>
            <a:ext cx="9221689" cy="738253"/>
          </a:xfrm>
        </p:spPr>
        <p:txBody>
          <a:bodyPr anchor="t">
            <a:normAutofit/>
          </a:bodyPr>
          <a:lstStyle/>
          <a:p>
            <a:r>
              <a:rPr lang="en-AU" sz="4000" b="1" dirty="0" smtClean="0">
                <a:solidFill>
                  <a:srgbClr val="CB6015"/>
                </a:solidFill>
              </a:rPr>
              <a:t>SPECIFICATIONS</a:t>
            </a:r>
            <a:endParaRPr lang="en-AU" sz="4000" b="1" dirty="0">
              <a:solidFill>
                <a:srgbClr val="CB6015"/>
              </a:solidFill>
            </a:endParaRPr>
          </a:p>
        </p:txBody>
      </p:sp>
      <p:sp>
        <p:nvSpPr>
          <p:cNvPr id="3" name="Content Placeholder 2"/>
          <p:cNvSpPr>
            <a:spLocks noGrp="1"/>
          </p:cNvSpPr>
          <p:nvPr>
            <p:ph idx="1"/>
          </p:nvPr>
        </p:nvSpPr>
        <p:spPr>
          <a:xfrm>
            <a:off x="735063" y="1080000"/>
            <a:ext cx="4704428" cy="4796544"/>
          </a:xfrm>
        </p:spPr>
        <p:txBody>
          <a:bodyPr>
            <a:normAutofit/>
          </a:bodyPr>
          <a:lstStyle/>
          <a:p>
            <a:pPr marL="0" indent="0">
              <a:buNone/>
            </a:pPr>
            <a:r>
              <a:rPr lang="en-AU" sz="2000" b="1" dirty="0">
                <a:solidFill>
                  <a:srgbClr val="CB6015"/>
                </a:solidFill>
              </a:rPr>
              <a:t>USING DIPL WORKSECTION TEMPLATES TO ACHIEVE </a:t>
            </a:r>
            <a:r>
              <a:rPr lang="en-AU" sz="2000" b="1" dirty="0" smtClean="0">
                <a:solidFill>
                  <a:srgbClr val="CB6015"/>
                </a:solidFill>
              </a:rPr>
              <a:t>QUALITY</a:t>
            </a:r>
          </a:p>
          <a:p>
            <a:pPr marL="0" indent="0" algn="just">
              <a:buNone/>
            </a:pPr>
            <a:r>
              <a:rPr lang="en-AU" sz="2000" dirty="0"/>
              <a:t>All worksection templates include the construction processes required for each particular item of work. They define clear industry standard acceptance criteria in the form of:</a:t>
            </a:r>
          </a:p>
          <a:p>
            <a:pPr lvl="1" algn="just"/>
            <a:r>
              <a:rPr lang="en-AU" sz="2000" dirty="0" smtClean="0">
                <a:solidFill>
                  <a:srgbClr val="CB6015"/>
                </a:solidFill>
              </a:rPr>
              <a:t>Tolerances.</a:t>
            </a:r>
          </a:p>
          <a:p>
            <a:pPr lvl="1" algn="just"/>
            <a:r>
              <a:rPr lang="en-AU" sz="2000" dirty="0" smtClean="0">
                <a:solidFill>
                  <a:srgbClr val="CB6015"/>
                </a:solidFill>
              </a:rPr>
              <a:t>Performance.</a:t>
            </a:r>
          </a:p>
          <a:p>
            <a:pPr lvl="1" algn="just"/>
            <a:r>
              <a:rPr lang="en-AU" sz="2000" dirty="0" smtClean="0">
                <a:solidFill>
                  <a:srgbClr val="CB6015"/>
                </a:solidFill>
              </a:rPr>
              <a:t>Testing and Certification.</a:t>
            </a:r>
          </a:p>
          <a:p>
            <a:pPr marL="0" indent="0" algn="just">
              <a:buNone/>
            </a:pPr>
            <a:r>
              <a:rPr lang="en-AU" sz="2000" dirty="0" smtClean="0"/>
              <a:t>Modify </a:t>
            </a:r>
            <a:r>
              <a:rPr lang="en-AU" sz="2000" dirty="0"/>
              <a:t>the worksection templates to suit the defined quality levels for each project and its components.</a:t>
            </a:r>
          </a:p>
          <a:p>
            <a:pPr marL="0" indent="0">
              <a:buNone/>
            </a:pPr>
            <a:endParaRPr lang="en-AU" sz="2000" b="1" dirty="0">
              <a:solidFill>
                <a:srgbClr val="CB6015"/>
              </a:solidFill>
            </a:endParaRPr>
          </a:p>
        </p:txBody>
      </p:sp>
      <p:pic>
        <p:nvPicPr>
          <p:cNvPr id="10" name="Picture 9"/>
          <p:cNvPicPr>
            <a:picLocks noChangeAspect="1"/>
          </p:cNvPicPr>
          <p:nvPr/>
        </p:nvPicPr>
        <p:blipFill>
          <a:blip r:embed="rId4"/>
          <a:stretch>
            <a:fillRect/>
          </a:stretch>
        </p:blipFill>
        <p:spPr>
          <a:xfrm>
            <a:off x="6814925" y="2530773"/>
            <a:ext cx="3724742" cy="4023288"/>
          </a:xfrm>
          <a:prstGeom prst="rect">
            <a:avLst/>
          </a:prstGeom>
        </p:spPr>
      </p:pic>
      <p:pic>
        <p:nvPicPr>
          <p:cNvPr id="11" name="Picture 10"/>
          <p:cNvPicPr>
            <a:picLocks noChangeAspect="1"/>
          </p:cNvPicPr>
          <p:nvPr/>
        </p:nvPicPr>
        <p:blipFill>
          <a:blip r:embed="rId5"/>
          <a:stretch>
            <a:fillRect/>
          </a:stretch>
        </p:blipFill>
        <p:spPr>
          <a:xfrm>
            <a:off x="5448543" y="4067702"/>
            <a:ext cx="3355112" cy="639744"/>
          </a:xfrm>
          <a:prstGeom prst="rect">
            <a:avLst/>
          </a:prstGeom>
        </p:spPr>
      </p:pic>
      <p:pic>
        <p:nvPicPr>
          <p:cNvPr id="12" name="Picture 11"/>
          <p:cNvPicPr>
            <a:picLocks noChangeAspect="1"/>
          </p:cNvPicPr>
          <p:nvPr/>
        </p:nvPicPr>
        <p:blipFill>
          <a:blip r:embed="rId5"/>
          <a:stretch>
            <a:fillRect/>
          </a:stretch>
        </p:blipFill>
        <p:spPr>
          <a:xfrm rot="1576135">
            <a:off x="5543227" y="3193246"/>
            <a:ext cx="3355112" cy="639744"/>
          </a:xfrm>
          <a:prstGeom prst="rect">
            <a:avLst/>
          </a:prstGeom>
        </p:spPr>
      </p:pic>
      <p:pic>
        <p:nvPicPr>
          <p:cNvPr id="13" name="Picture 12"/>
          <p:cNvPicPr>
            <a:picLocks noChangeAspect="1"/>
          </p:cNvPicPr>
          <p:nvPr/>
        </p:nvPicPr>
        <p:blipFill>
          <a:blip r:embed="rId5"/>
          <a:stretch>
            <a:fillRect/>
          </a:stretch>
        </p:blipFill>
        <p:spPr>
          <a:xfrm rot="20922621">
            <a:off x="5364298" y="4565809"/>
            <a:ext cx="3355112" cy="639744"/>
          </a:xfrm>
          <a:prstGeom prst="rect">
            <a:avLst/>
          </a:prstGeom>
        </p:spPr>
      </p:pic>
      <p:pic>
        <p:nvPicPr>
          <p:cNvPr id="15" name="Picture 14">
            <a:hlinkClick r:id="rId6" action="ppaction://hlinksldjump"/>
          </p:cNvPr>
          <p:cNvPicPr>
            <a:picLocks noChangeAspect="1"/>
          </p:cNvPicPr>
          <p:nvPr/>
        </p:nvPicPr>
        <p:blipFill>
          <a:blip r:embed="rId7"/>
          <a:stretch>
            <a:fillRect/>
          </a:stretch>
        </p:blipFill>
        <p:spPr>
          <a:xfrm>
            <a:off x="9873807" y="126823"/>
            <a:ext cx="543001" cy="543001"/>
          </a:xfrm>
          <a:prstGeom prst="rect">
            <a:avLst/>
          </a:prstGeom>
        </p:spPr>
      </p:pic>
    </p:spTree>
    <p:extLst>
      <p:ext uri="{BB962C8B-B14F-4D97-AF65-F5344CB8AC3E}">
        <p14:creationId xmlns:p14="http://schemas.microsoft.com/office/powerpoint/2010/main" val="109387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2" presetClass="entr" presetSubtype="9"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2" presetClass="entr" presetSubtype="8"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0-#ppt_w/2"/>
                                          </p:val>
                                        </p:tav>
                                        <p:tav tm="100000">
                                          <p:val>
                                            <p:strVal val="#ppt_x"/>
                                          </p:val>
                                        </p:tav>
                                      </p:tavLst>
                                    </p:anim>
                                    <p:anim calcmode="lin" valueType="num">
                                      <p:cBhvr additive="base">
                                        <p:cTn id="25"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par>
                                <p:cTn id="31" presetID="2" presetClass="entr" presetSubtype="12"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5062" y="402483"/>
            <a:ext cx="9221689" cy="738253"/>
          </a:xfrm>
        </p:spPr>
        <p:txBody>
          <a:bodyPr anchor="t">
            <a:normAutofit/>
          </a:bodyPr>
          <a:lstStyle/>
          <a:p>
            <a:r>
              <a:rPr lang="en-AU" sz="4000" b="1" dirty="0" smtClean="0">
                <a:solidFill>
                  <a:srgbClr val="CB6015"/>
                </a:solidFill>
              </a:rPr>
              <a:t>SPECIFICATION SERVICES</a:t>
            </a:r>
            <a:endParaRPr lang="en-AU" sz="4000" b="1" dirty="0">
              <a:solidFill>
                <a:srgbClr val="CB6015"/>
              </a:solidFill>
            </a:endParaRPr>
          </a:p>
        </p:txBody>
      </p:sp>
      <p:sp>
        <p:nvSpPr>
          <p:cNvPr id="3" name="Content Placeholder 2"/>
          <p:cNvSpPr>
            <a:spLocks noGrp="1"/>
          </p:cNvSpPr>
          <p:nvPr>
            <p:ph idx="1"/>
          </p:nvPr>
        </p:nvSpPr>
        <p:spPr>
          <a:xfrm>
            <a:off x="735063" y="1080000"/>
            <a:ext cx="4737890" cy="4796544"/>
          </a:xfrm>
        </p:spPr>
        <p:txBody>
          <a:bodyPr>
            <a:normAutofit/>
          </a:bodyPr>
          <a:lstStyle/>
          <a:p>
            <a:pPr marL="0" indent="0">
              <a:buNone/>
            </a:pPr>
            <a:r>
              <a:rPr lang="en-AU" sz="2000" b="1" dirty="0" smtClean="0">
                <a:solidFill>
                  <a:srgbClr val="CB6015"/>
                </a:solidFill>
              </a:rPr>
              <a:t>AIM OF THIS SESSION</a:t>
            </a:r>
          </a:p>
          <a:p>
            <a:pPr marL="0" indent="0">
              <a:buNone/>
            </a:pPr>
            <a:endParaRPr lang="en-AU" sz="2000" dirty="0">
              <a:solidFill>
                <a:srgbClr val="CB6015"/>
              </a:solidFill>
            </a:endParaRPr>
          </a:p>
          <a:p>
            <a:pPr lvl="1"/>
            <a:r>
              <a:rPr lang="en-AU" sz="2000" dirty="0" smtClean="0">
                <a:solidFill>
                  <a:srgbClr val="CB6015"/>
                </a:solidFill>
              </a:rPr>
              <a:t>An introduction of who we are.</a:t>
            </a:r>
          </a:p>
          <a:p>
            <a:pPr lvl="1"/>
            <a:r>
              <a:rPr lang="en-AU" sz="2000" dirty="0" smtClean="0">
                <a:solidFill>
                  <a:srgbClr val="CB6015"/>
                </a:solidFill>
              </a:rPr>
              <a:t>An overview of what services we provide.</a:t>
            </a:r>
          </a:p>
          <a:p>
            <a:pPr lvl="1"/>
            <a:r>
              <a:rPr lang="en-AU" sz="2000" dirty="0" smtClean="0">
                <a:solidFill>
                  <a:srgbClr val="CB6015"/>
                </a:solidFill>
              </a:rPr>
              <a:t>To help you with your specification writing skills.</a:t>
            </a:r>
            <a:endParaRPr lang="en-AU" sz="2000" dirty="0">
              <a:solidFill>
                <a:srgbClr val="CB6015"/>
              </a:solidFill>
            </a:endParaRPr>
          </a:p>
        </p:txBody>
      </p:sp>
      <p:pic>
        <p:nvPicPr>
          <p:cNvPr id="16" name="Picture 15"/>
          <p:cNvPicPr>
            <a:picLocks noChangeAspect="1"/>
          </p:cNvPicPr>
          <p:nvPr/>
        </p:nvPicPr>
        <p:blipFill>
          <a:blip r:embed="rId4"/>
          <a:stretch>
            <a:fillRect/>
          </a:stretch>
        </p:blipFill>
        <p:spPr>
          <a:xfrm>
            <a:off x="5700654" y="1263506"/>
            <a:ext cx="6252590" cy="4767845"/>
          </a:xfrm>
          <a:prstGeom prst="rect">
            <a:avLst/>
          </a:prstGeom>
        </p:spPr>
      </p:pic>
      <p:pic>
        <p:nvPicPr>
          <p:cNvPr id="9" name="Picture 8">
            <a:hlinkClick r:id="rId5" action="ppaction://hlinksldjump"/>
          </p:cNvPr>
          <p:cNvPicPr>
            <a:picLocks noChangeAspect="1"/>
          </p:cNvPicPr>
          <p:nvPr/>
        </p:nvPicPr>
        <p:blipFill>
          <a:blip r:embed="rId6"/>
          <a:stretch>
            <a:fillRect/>
          </a:stretch>
        </p:blipFill>
        <p:spPr>
          <a:xfrm>
            <a:off x="9873807" y="126823"/>
            <a:ext cx="543001" cy="543001"/>
          </a:xfrm>
          <a:prstGeom prst="rect">
            <a:avLst/>
          </a:prstGeom>
        </p:spPr>
      </p:pic>
    </p:spTree>
    <p:extLst>
      <p:ext uri="{BB962C8B-B14F-4D97-AF65-F5344CB8AC3E}">
        <p14:creationId xmlns:p14="http://schemas.microsoft.com/office/powerpoint/2010/main" val="2556160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5062" y="402483"/>
            <a:ext cx="9221689" cy="738253"/>
          </a:xfrm>
        </p:spPr>
        <p:txBody>
          <a:bodyPr anchor="t">
            <a:normAutofit/>
          </a:bodyPr>
          <a:lstStyle/>
          <a:p>
            <a:r>
              <a:rPr lang="en-AU" sz="4000" b="1" dirty="0" smtClean="0">
                <a:solidFill>
                  <a:srgbClr val="CB6015"/>
                </a:solidFill>
              </a:rPr>
              <a:t>SPECIFICATIONS</a:t>
            </a:r>
            <a:endParaRPr lang="en-AU" sz="4000" b="1" dirty="0">
              <a:solidFill>
                <a:srgbClr val="CB6015"/>
              </a:solidFill>
            </a:endParaRPr>
          </a:p>
        </p:txBody>
      </p:sp>
      <p:sp>
        <p:nvSpPr>
          <p:cNvPr id="3" name="Content Placeholder 2"/>
          <p:cNvSpPr>
            <a:spLocks noGrp="1"/>
          </p:cNvSpPr>
          <p:nvPr>
            <p:ph idx="1"/>
          </p:nvPr>
        </p:nvSpPr>
        <p:spPr>
          <a:xfrm>
            <a:off x="735063" y="1080000"/>
            <a:ext cx="4704428" cy="585027"/>
          </a:xfrm>
        </p:spPr>
        <p:txBody>
          <a:bodyPr>
            <a:normAutofit/>
          </a:bodyPr>
          <a:lstStyle/>
          <a:p>
            <a:pPr marL="0" indent="0">
              <a:buNone/>
            </a:pPr>
            <a:r>
              <a:rPr lang="en-AU" sz="2000" b="1" dirty="0" smtClean="0">
                <a:solidFill>
                  <a:srgbClr val="CB6015"/>
                </a:solidFill>
              </a:rPr>
              <a:t>LAUNCHING TDO</a:t>
            </a:r>
          </a:p>
          <a:p>
            <a:pPr marL="0" indent="0">
              <a:buNone/>
            </a:pPr>
            <a:endParaRPr lang="en-AU" sz="2000" b="1" dirty="0">
              <a:solidFill>
                <a:srgbClr val="CB6015"/>
              </a:solidFill>
            </a:endParaRPr>
          </a:p>
        </p:txBody>
      </p:sp>
      <p:pic>
        <p:nvPicPr>
          <p:cNvPr id="15" name="Picture 14">
            <a:hlinkClick r:id="rId4" action="ppaction://hlinksldjump"/>
          </p:cNvPr>
          <p:cNvPicPr>
            <a:picLocks noChangeAspect="1"/>
          </p:cNvPicPr>
          <p:nvPr/>
        </p:nvPicPr>
        <p:blipFill>
          <a:blip r:embed="rId5"/>
          <a:stretch>
            <a:fillRect/>
          </a:stretch>
        </p:blipFill>
        <p:spPr>
          <a:xfrm>
            <a:off x="9873807" y="126823"/>
            <a:ext cx="543001" cy="543001"/>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4572" y="2388581"/>
            <a:ext cx="8642668" cy="1172049"/>
          </a:xfrm>
          <a:prstGeom prst="rect">
            <a:avLst/>
          </a:prstGeom>
          <a:ln>
            <a:solidFill>
              <a:schemeClr val="tx1"/>
            </a:solidFill>
          </a:ln>
          <a:effectLst>
            <a:outerShdw blurRad="190500" algn="tl" rotWithShape="0">
              <a:srgbClr val="000000">
                <a:alpha val="70000"/>
              </a:srgbClr>
            </a:outerShdw>
          </a:effectLst>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4572" y="3688180"/>
            <a:ext cx="8642668" cy="2744309"/>
          </a:xfrm>
          <a:prstGeom prst="rect">
            <a:avLst/>
          </a:prstGeom>
          <a:ln>
            <a:solidFill>
              <a:schemeClr val="tx1"/>
            </a:solidFill>
          </a:ln>
          <a:effectLst>
            <a:outerShdw blurRad="190500" algn="tl" rotWithShape="0">
              <a:srgbClr val="000000">
                <a:alpha val="70000"/>
              </a:srgbClr>
            </a:outerShdw>
          </a:effectLst>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3428" y="1392270"/>
            <a:ext cx="8644956" cy="867355"/>
          </a:xfrm>
          <a:prstGeom prst="rect">
            <a:avLst/>
          </a:prstGeom>
        </p:spPr>
      </p:pic>
      <p:sp>
        <p:nvSpPr>
          <p:cNvPr id="23" name="Rounded Rectangle 22"/>
          <p:cNvSpPr/>
          <p:nvPr/>
        </p:nvSpPr>
        <p:spPr>
          <a:xfrm>
            <a:off x="5324475" y="1343025"/>
            <a:ext cx="690564" cy="32200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Rounded Rectangle 23"/>
          <p:cNvSpPr/>
          <p:nvPr/>
        </p:nvSpPr>
        <p:spPr>
          <a:xfrm>
            <a:off x="1347786" y="2814637"/>
            <a:ext cx="300038" cy="29051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Rounded Rectangle 24"/>
          <p:cNvSpPr/>
          <p:nvPr/>
        </p:nvSpPr>
        <p:spPr>
          <a:xfrm>
            <a:off x="1633537" y="5957888"/>
            <a:ext cx="1547813" cy="56197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9451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heel(1)">
                                      <p:cBhvr>
                                        <p:cTn id="7" dur="2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heel(1)">
                                      <p:cBhvr>
                                        <p:cTn id="12" dur="2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heel(1)">
                                      <p:cBhvr>
                                        <p:cTn id="17"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5062" y="402483"/>
            <a:ext cx="9221689" cy="738253"/>
          </a:xfrm>
        </p:spPr>
        <p:txBody>
          <a:bodyPr anchor="t">
            <a:normAutofit/>
          </a:bodyPr>
          <a:lstStyle/>
          <a:p>
            <a:r>
              <a:rPr lang="en-AU" sz="4000" b="1" dirty="0" smtClean="0">
                <a:solidFill>
                  <a:srgbClr val="CB6015"/>
                </a:solidFill>
              </a:rPr>
              <a:t>TYPES OF SPECIFICATIONS</a:t>
            </a:r>
            <a:endParaRPr lang="en-AU" sz="4000" b="1" dirty="0">
              <a:solidFill>
                <a:srgbClr val="CB6015"/>
              </a:solidFill>
            </a:endParaRPr>
          </a:p>
        </p:txBody>
      </p:sp>
      <p:sp>
        <p:nvSpPr>
          <p:cNvPr id="3" name="Content Placeholder 2"/>
          <p:cNvSpPr>
            <a:spLocks noGrp="1"/>
          </p:cNvSpPr>
          <p:nvPr>
            <p:ph idx="1"/>
          </p:nvPr>
        </p:nvSpPr>
        <p:spPr>
          <a:xfrm>
            <a:off x="735062" y="1080000"/>
            <a:ext cx="9221689" cy="4796544"/>
          </a:xfrm>
        </p:spPr>
        <p:txBody>
          <a:bodyPr>
            <a:normAutofit/>
          </a:bodyPr>
          <a:lstStyle/>
          <a:p>
            <a:pPr marL="0" lvl="0" indent="0" algn="just">
              <a:buNone/>
            </a:pPr>
            <a:r>
              <a:rPr lang="en-AU" sz="2000" b="1" dirty="0">
                <a:solidFill>
                  <a:srgbClr val="CB6015"/>
                </a:solidFill>
              </a:rPr>
              <a:t>REFERENCE</a:t>
            </a:r>
          </a:p>
          <a:p>
            <a:pPr marL="0" indent="0" algn="just">
              <a:buNone/>
            </a:pPr>
            <a:r>
              <a:rPr lang="en-AU" sz="2000" dirty="0">
                <a:solidFill>
                  <a:prstClr val="black"/>
                </a:solidFill>
              </a:rPr>
              <a:t>An identifiable printed and published document is incorporated by reference to it. These may be Australian Standards or manufacturer’s technical manuals</a:t>
            </a:r>
            <a:r>
              <a:rPr lang="en-AU" sz="2000" dirty="0" smtClean="0">
                <a:solidFill>
                  <a:prstClr val="black"/>
                </a:solidFill>
              </a:rPr>
              <a:t>. </a:t>
            </a:r>
            <a:r>
              <a:rPr lang="en-AU" sz="2000" dirty="0" smtClean="0"/>
              <a:t>The DIPL published </a:t>
            </a:r>
            <a:r>
              <a:rPr lang="en-AU" sz="2000" dirty="0"/>
              <a:t>books are used as a reference specification in some of our contracts.</a:t>
            </a:r>
          </a:p>
          <a:p>
            <a:pPr marL="0" lvl="0" indent="0" algn="just">
              <a:buNone/>
            </a:pPr>
            <a:r>
              <a:rPr lang="en-AU" sz="2000" b="1" dirty="0" smtClean="0">
                <a:solidFill>
                  <a:srgbClr val="CB6015"/>
                </a:solidFill>
              </a:rPr>
              <a:t>PERFORMANCE</a:t>
            </a:r>
            <a:endParaRPr lang="en-AU" sz="2000" b="1" dirty="0">
              <a:solidFill>
                <a:srgbClr val="CB6015"/>
              </a:solidFill>
            </a:endParaRPr>
          </a:p>
          <a:p>
            <a:pPr marL="0" lvl="0" indent="0" algn="just">
              <a:buNone/>
            </a:pPr>
            <a:r>
              <a:rPr lang="en-AU" sz="2000" dirty="0" smtClean="0">
                <a:solidFill>
                  <a:prstClr val="black"/>
                </a:solidFill>
              </a:rPr>
              <a:t>Describing </a:t>
            </a:r>
            <a:r>
              <a:rPr lang="en-AU" sz="2000" dirty="0">
                <a:solidFill>
                  <a:prstClr val="black"/>
                </a:solidFill>
              </a:rPr>
              <a:t>a desired end result and </a:t>
            </a:r>
            <a:r>
              <a:rPr lang="en-AU" sz="2000" dirty="0" smtClean="0">
                <a:solidFill>
                  <a:prstClr val="black"/>
                </a:solidFill>
              </a:rPr>
              <a:t>its </a:t>
            </a:r>
            <a:r>
              <a:rPr lang="en-AU" sz="2000" dirty="0">
                <a:solidFill>
                  <a:prstClr val="black"/>
                </a:solidFill>
              </a:rPr>
              <a:t>acceptability.</a:t>
            </a:r>
          </a:p>
          <a:p>
            <a:pPr marL="0" lvl="0" indent="0" algn="just">
              <a:buNone/>
            </a:pPr>
            <a:r>
              <a:rPr lang="en-AU" sz="2000" b="1" dirty="0">
                <a:solidFill>
                  <a:srgbClr val="CB6015"/>
                </a:solidFill>
              </a:rPr>
              <a:t>DESCRIPTIVE</a:t>
            </a:r>
          </a:p>
          <a:p>
            <a:pPr marL="0" lvl="0" indent="0" algn="just">
              <a:buNone/>
            </a:pPr>
            <a:r>
              <a:rPr lang="en-AU" sz="2000" dirty="0">
                <a:solidFill>
                  <a:prstClr val="black"/>
                </a:solidFill>
              </a:rPr>
              <a:t>Detailing the materials, workmanship and installation </a:t>
            </a:r>
            <a:r>
              <a:rPr lang="en-AU" sz="2000" dirty="0" smtClean="0">
                <a:solidFill>
                  <a:prstClr val="black"/>
                </a:solidFill>
              </a:rPr>
              <a:t>requirements.</a:t>
            </a:r>
            <a:endParaRPr lang="en-AU" sz="2000" dirty="0">
              <a:solidFill>
                <a:prstClr val="black"/>
              </a:solidFill>
            </a:endParaRPr>
          </a:p>
          <a:p>
            <a:pPr marL="0" lvl="0" indent="0" algn="just">
              <a:buNone/>
            </a:pPr>
            <a:r>
              <a:rPr lang="en-AU" sz="2000" b="1" dirty="0">
                <a:solidFill>
                  <a:srgbClr val="CB6015"/>
                </a:solidFill>
              </a:rPr>
              <a:t>PROPRIETARY</a:t>
            </a:r>
          </a:p>
          <a:p>
            <a:pPr marL="0" lvl="0" indent="0" algn="just">
              <a:buNone/>
            </a:pPr>
            <a:r>
              <a:rPr lang="en-AU" sz="2000" dirty="0" smtClean="0">
                <a:solidFill>
                  <a:prstClr val="black"/>
                </a:solidFill>
              </a:rPr>
              <a:t>Naming a </a:t>
            </a:r>
            <a:r>
              <a:rPr lang="en-AU" sz="2000" dirty="0">
                <a:solidFill>
                  <a:prstClr val="black"/>
                </a:solidFill>
              </a:rPr>
              <a:t>proprietary trade name product.</a:t>
            </a:r>
          </a:p>
          <a:p>
            <a:pPr marL="0" indent="0">
              <a:buNone/>
            </a:pPr>
            <a:endParaRPr lang="en-AU" dirty="0"/>
          </a:p>
        </p:txBody>
      </p:sp>
      <p:pic>
        <p:nvPicPr>
          <p:cNvPr id="9" name="Picture 8"/>
          <p:cNvPicPr>
            <a:picLocks noChangeAspect="1"/>
          </p:cNvPicPr>
          <p:nvPr/>
        </p:nvPicPr>
        <p:blipFill>
          <a:blip r:embed="rId4"/>
          <a:stretch>
            <a:fillRect/>
          </a:stretch>
        </p:blipFill>
        <p:spPr>
          <a:xfrm>
            <a:off x="108641" y="4123159"/>
            <a:ext cx="10691813" cy="2161213"/>
          </a:xfrm>
          <a:prstGeom prst="rect">
            <a:avLst/>
          </a:prstGeom>
        </p:spPr>
      </p:pic>
      <p:pic>
        <p:nvPicPr>
          <p:cNvPr id="11" name="Picture 10">
            <a:hlinkClick r:id="rId5" action="ppaction://hlinksldjump"/>
          </p:cNvPr>
          <p:cNvPicPr>
            <a:picLocks noChangeAspect="1"/>
          </p:cNvPicPr>
          <p:nvPr/>
        </p:nvPicPr>
        <p:blipFill>
          <a:blip r:embed="rId6"/>
          <a:stretch>
            <a:fillRect/>
          </a:stretch>
        </p:blipFill>
        <p:spPr>
          <a:xfrm>
            <a:off x="9873807" y="126823"/>
            <a:ext cx="543001" cy="543001"/>
          </a:xfrm>
          <a:prstGeom prst="rect">
            <a:avLst/>
          </a:prstGeom>
        </p:spPr>
      </p:pic>
    </p:spTree>
    <p:extLst>
      <p:ext uri="{BB962C8B-B14F-4D97-AF65-F5344CB8AC3E}">
        <p14:creationId xmlns:p14="http://schemas.microsoft.com/office/powerpoint/2010/main" val="24871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5062" y="402483"/>
            <a:ext cx="9221689" cy="738253"/>
          </a:xfrm>
        </p:spPr>
        <p:txBody>
          <a:bodyPr anchor="t">
            <a:normAutofit/>
          </a:bodyPr>
          <a:lstStyle/>
          <a:p>
            <a:r>
              <a:rPr lang="en-AU" sz="4000" b="1" dirty="0" smtClean="0">
                <a:solidFill>
                  <a:srgbClr val="CB6015"/>
                </a:solidFill>
              </a:rPr>
              <a:t>TYPES OF SPECIFICATIONS</a:t>
            </a:r>
            <a:endParaRPr lang="en-AU" sz="4000" b="1" dirty="0">
              <a:solidFill>
                <a:srgbClr val="CB6015"/>
              </a:solidFill>
            </a:endParaRPr>
          </a:p>
        </p:txBody>
      </p:sp>
      <p:sp>
        <p:nvSpPr>
          <p:cNvPr id="3" name="Content Placeholder 2"/>
          <p:cNvSpPr>
            <a:spLocks noGrp="1"/>
          </p:cNvSpPr>
          <p:nvPr>
            <p:ph idx="1"/>
          </p:nvPr>
        </p:nvSpPr>
        <p:spPr>
          <a:xfrm>
            <a:off x="735062" y="1080000"/>
            <a:ext cx="9221689" cy="5461477"/>
          </a:xfrm>
        </p:spPr>
        <p:txBody>
          <a:bodyPr>
            <a:normAutofit lnSpcReduction="10000"/>
          </a:bodyPr>
          <a:lstStyle/>
          <a:p>
            <a:pPr marL="0" lvl="0" indent="0">
              <a:buNone/>
            </a:pPr>
            <a:r>
              <a:rPr lang="en-AU" sz="2000" b="1" dirty="0">
                <a:solidFill>
                  <a:srgbClr val="CB6015"/>
                </a:solidFill>
              </a:rPr>
              <a:t>PROPRIETARY ITEM DEFINITION</a:t>
            </a:r>
          </a:p>
          <a:p>
            <a:pPr marL="0" lvl="0" indent="0" algn="just">
              <a:buNone/>
            </a:pPr>
            <a:r>
              <a:rPr lang="en-AU" sz="2000" dirty="0">
                <a:solidFill>
                  <a:prstClr val="black"/>
                </a:solidFill>
              </a:rPr>
              <a:t>Identification of a proprietary item does not imply exclusive preference for the item identified. It indicates the necessary properties of the </a:t>
            </a:r>
            <a:r>
              <a:rPr lang="en-AU" sz="2000" dirty="0" smtClean="0">
                <a:solidFill>
                  <a:prstClr val="black"/>
                </a:solidFill>
              </a:rPr>
              <a:t>item.</a:t>
            </a:r>
          </a:p>
          <a:p>
            <a:pPr marL="0" lvl="0" indent="0" algn="just">
              <a:buNone/>
            </a:pPr>
            <a:r>
              <a:rPr lang="en-AU" sz="2000" dirty="0" smtClean="0">
                <a:solidFill>
                  <a:prstClr val="black"/>
                </a:solidFill>
              </a:rPr>
              <a:t>If alternatives are proposed, sufficient information needs to be submitted to permit evaluation of the proposed alternatives including the following:</a:t>
            </a:r>
          </a:p>
          <a:p>
            <a:pPr lvl="1" algn="just"/>
            <a:r>
              <a:rPr lang="en-AU" sz="2000" dirty="0" smtClean="0">
                <a:solidFill>
                  <a:srgbClr val="CB6015"/>
                </a:solidFill>
              </a:rPr>
              <a:t>Evidence </a:t>
            </a:r>
            <a:r>
              <a:rPr lang="en-AU" sz="2000" dirty="0">
                <a:solidFill>
                  <a:srgbClr val="CB6015"/>
                </a:solidFill>
              </a:rPr>
              <a:t>that the performance is equal to or greater than that </a:t>
            </a:r>
            <a:r>
              <a:rPr lang="en-AU" sz="2000" dirty="0" smtClean="0">
                <a:solidFill>
                  <a:srgbClr val="CB6015"/>
                </a:solidFill>
              </a:rPr>
              <a:t>specified.</a:t>
            </a:r>
            <a:endParaRPr lang="en-AU" sz="2000" dirty="0">
              <a:solidFill>
                <a:srgbClr val="CB6015"/>
              </a:solidFill>
            </a:endParaRPr>
          </a:p>
          <a:p>
            <a:pPr lvl="1" algn="just"/>
            <a:r>
              <a:rPr lang="en-AU" sz="2000" dirty="0">
                <a:solidFill>
                  <a:srgbClr val="CB6015"/>
                </a:solidFill>
              </a:rPr>
              <a:t>Evidence of conformity to a cited </a:t>
            </a:r>
            <a:r>
              <a:rPr lang="en-AU" sz="2000" dirty="0" smtClean="0">
                <a:solidFill>
                  <a:srgbClr val="CB6015"/>
                </a:solidFill>
              </a:rPr>
              <a:t>standard.</a:t>
            </a:r>
            <a:endParaRPr lang="en-AU" sz="2000" dirty="0">
              <a:solidFill>
                <a:srgbClr val="CB6015"/>
              </a:solidFill>
            </a:endParaRPr>
          </a:p>
          <a:p>
            <a:pPr lvl="1" algn="just"/>
            <a:r>
              <a:rPr lang="en-AU" sz="2000" dirty="0" smtClean="0">
                <a:solidFill>
                  <a:srgbClr val="CB6015"/>
                </a:solidFill>
              </a:rPr>
              <a:t>Samples.</a:t>
            </a:r>
            <a:endParaRPr lang="en-AU" sz="2000" dirty="0">
              <a:solidFill>
                <a:srgbClr val="CB6015"/>
              </a:solidFill>
            </a:endParaRPr>
          </a:p>
          <a:p>
            <a:pPr lvl="1" algn="just"/>
            <a:r>
              <a:rPr lang="en-AU" sz="2000" dirty="0">
                <a:solidFill>
                  <a:srgbClr val="CB6015"/>
                </a:solidFill>
              </a:rPr>
              <a:t>Essential technical information, in </a:t>
            </a:r>
            <a:r>
              <a:rPr lang="en-AU" sz="2000" dirty="0" smtClean="0">
                <a:solidFill>
                  <a:srgbClr val="CB6015"/>
                </a:solidFill>
              </a:rPr>
              <a:t>English.</a:t>
            </a:r>
            <a:endParaRPr lang="en-AU" sz="2000" dirty="0">
              <a:solidFill>
                <a:srgbClr val="CB6015"/>
              </a:solidFill>
            </a:endParaRPr>
          </a:p>
          <a:p>
            <a:pPr lvl="1" algn="just"/>
            <a:r>
              <a:rPr lang="en-AU" sz="2000" dirty="0">
                <a:solidFill>
                  <a:srgbClr val="CB6015"/>
                </a:solidFill>
              </a:rPr>
              <a:t>Reasons for the proposed </a:t>
            </a:r>
            <a:r>
              <a:rPr lang="en-AU" sz="2000" dirty="0" smtClean="0">
                <a:solidFill>
                  <a:srgbClr val="CB6015"/>
                </a:solidFill>
              </a:rPr>
              <a:t>substitutions.</a:t>
            </a:r>
            <a:endParaRPr lang="en-AU" sz="2000" dirty="0">
              <a:solidFill>
                <a:srgbClr val="CB6015"/>
              </a:solidFill>
            </a:endParaRPr>
          </a:p>
          <a:p>
            <a:pPr lvl="1" algn="just"/>
            <a:r>
              <a:rPr lang="en-AU" sz="2000" dirty="0">
                <a:solidFill>
                  <a:srgbClr val="CB6015"/>
                </a:solidFill>
              </a:rPr>
              <a:t>Statement of the extent of revisions to the contract </a:t>
            </a:r>
            <a:r>
              <a:rPr lang="en-AU" sz="2000" dirty="0" smtClean="0">
                <a:solidFill>
                  <a:srgbClr val="CB6015"/>
                </a:solidFill>
              </a:rPr>
              <a:t>documents.</a:t>
            </a:r>
            <a:endParaRPr lang="en-AU" sz="2000" dirty="0">
              <a:solidFill>
                <a:srgbClr val="CB6015"/>
              </a:solidFill>
            </a:endParaRPr>
          </a:p>
          <a:p>
            <a:pPr lvl="1" algn="just"/>
            <a:r>
              <a:rPr lang="en-AU" sz="2000" dirty="0">
                <a:solidFill>
                  <a:srgbClr val="CB6015"/>
                </a:solidFill>
              </a:rPr>
              <a:t>Statement of the extent of revisions to the construction </a:t>
            </a:r>
            <a:r>
              <a:rPr lang="en-AU" sz="2000" dirty="0" smtClean="0">
                <a:solidFill>
                  <a:srgbClr val="CB6015"/>
                </a:solidFill>
              </a:rPr>
              <a:t>program.</a:t>
            </a:r>
            <a:endParaRPr lang="en-AU" sz="2000" dirty="0">
              <a:solidFill>
                <a:srgbClr val="CB6015"/>
              </a:solidFill>
            </a:endParaRPr>
          </a:p>
          <a:p>
            <a:pPr lvl="1" algn="just"/>
            <a:r>
              <a:rPr lang="en-AU" sz="2000" dirty="0">
                <a:solidFill>
                  <a:srgbClr val="CB6015"/>
                </a:solidFill>
              </a:rPr>
              <a:t>Statement of cost implications including costs outside the </a:t>
            </a:r>
            <a:r>
              <a:rPr lang="en-AU" sz="2000" dirty="0" smtClean="0">
                <a:solidFill>
                  <a:srgbClr val="CB6015"/>
                </a:solidFill>
              </a:rPr>
              <a:t>contract.</a:t>
            </a:r>
            <a:endParaRPr lang="en-AU" sz="2000" dirty="0">
              <a:solidFill>
                <a:srgbClr val="CB6015"/>
              </a:solidFill>
            </a:endParaRPr>
          </a:p>
          <a:p>
            <a:pPr lvl="1" algn="just"/>
            <a:r>
              <a:rPr lang="en-AU" sz="2000" dirty="0">
                <a:solidFill>
                  <a:srgbClr val="CB6015"/>
                </a:solidFill>
              </a:rPr>
              <a:t>Statement of consequent alterations to other parts of the </a:t>
            </a:r>
            <a:r>
              <a:rPr lang="en-AU" sz="2000" dirty="0" smtClean="0">
                <a:solidFill>
                  <a:srgbClr val="CB6015"/>
                </a:solidFill>
              </a:rPr>
              <a:t>works.</a:t>
            </a:r>
          </a:p>
          <a:p>
            <a:pPr marL="0" lvl="1" indent="0" algn="just">
              <a:buNone/>
            </a:pPr>
            <a:r>
              <a:rPr lang="en-AU" sz="2000" dirty="0" smtClean="0">
                <a:solidFill>
                  <a:prstClr val="black"/>
                </a:solidFill>
              </a:rPr>
              <a:t>There is a clause on Substitutions in the Conditions of Contract. All proposed substitutions need to be approved by the Superintendent</a:t>
            </a:r>
            <a:endParaRPr lang="en-AU" sz="2000" dirty="0">
              <a:solidFill>
                <a:prstClr val="black"/>
              </a:solidFill>
            </a:endParaRPr>
          </a:p>
          <a:p>
            <a:pPr marL="0" indent="0">
              <a:buNone/>
            </a:pPr>
            <a:endParaRPr lang="en-AU" b="1" dirty="0"/>
          </a:p>
        </p:txBody>
      </p:sp>
      <p:pic>
        <p:nvPicPr>
          <p:cNvPr id="8" name="Picture 7">
            <a:hlinkClick r:id="rId4" action="ppaction://hlinksldjump"/>
          </p:cNvPr>
          <p:cNvPicPr>
            <a:picLocks noChangeAspect="1"/>
          </p:cNvPicPr>
          <p:nvPr/>
        </p:nvPicPr>
        <p:blipFill>
          <a:blip r:embed="rId5"/>
          <a:stretch>
            <a:fillRect/>
          </a:stretch>
        </p:blipFill>
        <p:spPr>
          <a:xfrm>
            <a:off x="9873807" y="126823"/>
            <a:ext cx="543001" cy="543001"/>
          </a:xfrm>
          <a:prstGeom prst="rect">
            <a:avLst/>
          </a:prstGeom>
        </p:spPr>
      </p:pic>
    </p:spTree>
    <p:extLst>
      <p:ext uri="{BB962C8B-B14F-4D97-AF65-F5344CB8AC3E}">
        <p14:creationId xmlns:p14="http://schemas.microsoft.com/office/powerpoint/2010/main" val="2320131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 calcmode="lin" valueType="num">
                                      <p:cBhvr additive="base">
                                        <p:cTn id="5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 calcmode="lin" valueType="num">
                                      <p:cBhvr additive="base">
                                        <p:cTn id="5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3">
                                            <p:txEl>
                                              <p:pRg st="11" end="11"/>
                                            </p:txEl>
                                          </p:spTgt>
                                        </p:tgtEl>
                                        <p:attrNameLst>
                                          <p:attrName>style.visibility</p:attrName>
                                        </p:attrNameLst>
                                      </p:cBhvr>
                                      <p:to>
                                        <p:strVal val="visible"/>
                                      </p:to>
                                    </p:set>
                                    <p:anim calcmode="lin" valueType="num">
                                      <p:cBhvr additive="base">
                                        <p:cTn id="6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
                                            <p:txEl>
                                              <p:pRg st="12" end="12"/>
                                            </p:txEl>
                                          </p:spTgt>
                                        </p:tgtEl>
                                        <p:attrNameLst>
                                          <p:attrName>style.visibility</p:attrName>
                                        </p:attrNameLst>
                                      </p:cBhvr>
                                      <p:to>
                                        <p:strVal val="visible"/>
                                      </p:to>
                                    </p:set>
                                    <p:animEffect transition="in" filter="fade">
                                      <p:cBhvr>
                                        <p:cTn id="69"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5062" y="402483"/>
            <a:ext cx="9221689" cy="738253"/>
          </a:xfrm>
        </p:spPr>
        <p:txBody>
          <a:bodyPr anchor="t">
            <a:normAutofit/>
          </a:bodyPr>
          <a:lstStyle/>
          <a:p>
            <a:r>
              <a:rPr lang="en-AU" sz="4000" b="1" dirty="0" smtClean="0">
                <a:solidFill>
                  <a:srgbClr val="CB6015"/>
                </a:solidFill>
              </a:rPr>
              <a:t>TYPES OF SPECIFICATIONS</a:t>
            </a:r>
            <a:endParaRPr lang="en-AU" sz="4000" b="1" dirty="0">
              <a:solidFill>
                <a:srgbClr val="CB6015"/>
              </a:solidFill>
            </a:endParaRPr>
          </a:p>
        </p:txBody>
      </p:sp>
      <p:sp>
        <p:nvSpPr>
          <p:cNvPr id="3" name="Content Placeholder 2"/>
          <p:cNvSpPr>
            <a:spLocks noGrp="1"/>
          </p:cNvSpPr>
          <p:nvPr>
            <p:ph idx="1"/>
          </p:nvPr>
        </p:nvSpPr>
        <p:spPr>
          <a:xfrm>
            <a:off x="735062" y="1215709"/>
            <a:ext cx="9221689" cy="4796544"/>
          </a:xfrm>
        </p:spPr>
        <p:txBody>
          <a:bodyPr>
            <a:normAutofit/>
          </a:bodyPr>
          <a:lstStyle/>
          <a:p>
            <a:pPr marL="0" lvl="0" indent="0">
              <a:buNone/>
            </a:pPr>
            <a:endParaRPr lang="en-AU" sz="1800" dirty="0">
              <a:solidFill>
                <a:prstClr val="black"/>
              </a:solidFill>
            </a:endParaRPr>
          </a:p>
          <a:p>
            <a:pPr marL="0" indent="0">
              <a:buNone/>
            </a:pPr>
            <a:endParaRPr lang="en-AU" dirty="0"/>
          </a:p>
        </p:txBody>
      </p:sp>
      <p:sp>
        <p:nvSpPr>
          <p:cNvPr id="9" name="Rectangle 8"/>
          <p:cNvSpPr/>
          <p:nvPr/>
        </p:nvSpPr>
        <p:spPr>
          <a:xfrm>
            <a:off x="590550" y="1034364"/>
            <a:ext cx="9534525" cy="47936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1" name="Picture 10">
            <a:hlinkClick r:id="rId4" action="ppaction://hlinksldjump"/>
          </p:cNvPr>
          <p:cNvPicPr>
            <a:picLocks noChangeAspect="1"/>
          </p:cNvPicPr>
          <p:nvPr/>
        </p:nvPicPr>
        <p:blipFill>
          <a:blip r:embed="rId5"/>
          <a:stretch>
            <a:fillRect/>
          </a:stretch>
        </p:blipFill>
        <p:spPr>
          <a:xfrm>
            <a:off x="9873807" y="126823"/>
            <a:ext cx="543001" cy="543001"/>
          </a:xfrm>
          <a:prstGeom prst="rect">
            <a:avLst/>
          </a:prstGeom>
        </p:spPr>
      </p:pic>
      <p:sp>
        <p:nvSpPr>
          <p:cNvPr id="4" name="Rectangle 3"/>
          <p:cNvSpPr/>
          <p:nvPr/>
        </p:nvSpPr>
        <p:spPr>
          <a:xfrm>
            <a:off x="806399" y="1191600"/>
            <a:ext cx="8863200" cy="6971139"/>
          </a:xfrm>
          <a:prstGeom prst="rect">
            <a:avLst/>
          </a:prstGeom>
        </p:spPr>
        <p:txBody>
          <a:bodyPr>
            <a:spAutoFit/>
          </a:bodyPr>
          <a:lstStyle/>
          <a:p>
            <a:pPr marL="342900" lvl="0" indent="-342900">
              <a:spcAft>
                <a:spcPts val="600"/>
              </a:spcAft>
              <a:buFont typeface="+mj-lt"/>
              <a:buAutoNum type="arabicPeriod"/>
            </a:pPr>
            <a:r>
              <a:rPr lang="en-AU" sz="2400" b="1" kern="1600" cap="all" dirty="0">
                <a:latin typeface="Arial" panose="020B0604020202020204" pitchFamily="34" charset="0"/>
                <a:ea typeface="Times New Roman" panose="02020603050405020304" pitchFamily="18" charset="0"/>
                <a:cs typeface="Times New Roman" panose="02020603050405020304" pitchFamily="18" charset="0"/>
              </a:rPr>
              <a:t>insulation, Sarking, and Pliable Membranes</a:t>
            </a:r>
            <a:endParaRPr lang="en-AU" sz="2000" b="1" kern="1600" cap="all" dirty="0">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spcBef>
                <a:spcPts val="1200"/>
              </a:spcBef>
              <a:spcAft>
                <a:spcPts val="600"/>
              </a:spcAft>
              <a:buFont typeface="+mj-lt"/>
              <a:buAutoNum type="arabicPeriod"/>
            </a:pPr>
            <a:r>
              <a:rPr lang="en-US" sz="2200" b="1" cap="all" dirty="0">
                <a:solidFill>
                  <a:srgbClr val="606060"/>
                </a:solidFill>
                <a:latin typeface="Arial" panose="020B0604020202020204" pitchFamily="34" charset="0"/>
                <a:ea typeface="Times New Roman" panose="02020603050405020304" pitchFamily="18" charset="0"/>
                <a:cs typeface="Times New Roman" panose="02020603050405020304" pitchFamily="18" charset="0"/>
              </a:rPr>
              <a:t>Materials and Components</a:t>
            </a:r>
            <a:endParaRPr lang="en-AU" b="1" cap="all" dirty="0">
              <a:solidFill>
                <a:srgbClr val="606060"/>
              </a:solidFill>
              <a:latin typeface="Arial" panose="020B0604020202020204" pitchFamily="34" charset="0"/>
              <a:ea typeface="Times New Roman" panose="02020603050405020304" pitchFamily="18" charset="0"/>
              <a:cs typeface="Times New Roman" panose="02020603050405020304" pitchFamily="18" charset="0"/>
            </a:endParaRPr>
          </a:p>
          <a:p>
            <a:pPr marL="1143000" lvl="2" indent="-228600">
              <a:spcBef>
                <a:spcPts val="1200"/>
              </a:spcBef>
              <a:spcAft>
                <a:spcPts val="600"/>
              </a:spcAft>
              <a:buFont typeface="+mj-lt"/>
              <a:buAutoNum type="arabicPeriod"/>
            </a:pPr>
            <a:r>
              <a:rPr lang="en-US" sz="2000" b="1" dirty="0" err="1">
                <a:latin typeface="Arial" panose="020B0604020202020204" pitchFamily="34" charset="0"/>
              </a:rPr>
              <a:t>Sarking</a:t>
            </a:r>
            <a:r>
              <a:rPr lang="en-US" sz="2000" b="1" dirty="0">
                <a:latin typeface="Arial" panose="020B0604020202020204" pitchFamily="34" charset="0"/>
              </a:rPr>
              <a:t>-type material including </a:t>
            </a:r>
            <a:r>
              <a:rPr lang="en-US" sz="2000" b="1" dirty="0" err="1">
                <a:latin typeface="Arial" panose="020B0604020202020204" pitchFamily="34" charset="0"/>
              </a:rPr>
              <a:t>vapour</a:t>
            </a:r>
            <a:r>
              <a:rPr lang="en-US" sz="2000" b="1" dirty="0">
                <a:latin typeface="Arial" panose="020B0604020202020204" pitchFamily="34" charset="0"/>
              </a:rPr>
              <a:t> barriers</a:t>
            </a:r>
            <a:endParaRPr lang="en-AU" sz="1600" b="1" dirty="0">
              <a:latin typeface="Arial" panose="020B0604020202020204" pitchFamily="34" charset="0"/>
            </a:endParaRPr>
          </a:p>
          <a:p>
            <a:pPr>
              <a:spcAft>
                <a:spcPts val="1000"/>
              </a:spcAft>
            </a:pPr>
            <a:r>
              <a:rPr lang="en-AU" dirty="0">
                <a:solidFill>
                  <a:srgbClr val="70AD47"/>
                </a:solidFill>
                <a:latin typeface="Arial" panose="020B0604020202020204" pitchFamily="34" charset="0"/>
                <a:ea typeface="Times New Roman" panose="02020603050405020304" pitchFamily="18" charset="0"/>
                <a:cs typeface="Times New Roman" panose="02020603050405020304" pitchFamily="18" charset="0"/>
              </a:rPr>
              <a:t>To AS/NZS 4200.1. Standards Mark required.</a:t>
            </a:r>
            <a:endParaRPr lang="en-AU" sz="1100" dirty="0">
              <a:latin typeface="Arial" panose="020B0604020202020204" pitchFamily="34" charset="0"/>
              <a:ea typeface="Times New Roman" panose="02020603050405020304" pitchFamily="18" charset="0"/>
              <a:cs typeface="Times New Roman" panose="02020603050405020304" pitchFamily="18" charset="0"/>
            </a:endParaRPr>
          </a:p>
          <a:p>
            <a:pPr>
              <a:spcAft>
                <a:spcPts val="1000"/>
              </a:spcAft>
            </a:pPr>
            <a:r>
              <a:rPr lang="en-AU"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Proprietary Item: Bradford </a:t>
            </a:r>
            <a:r>
              <a:rPr lang="en-AU" dirty="0" err="1">
                <a:solidFill>
                  <a:srgbClr val="FF0000"/>
                </a:solidFill>
                <a:latin typeface="Arial" panose="020B0604020202020204" pitchFamily="34" charset="0"/>
                <a:ea typeface="Times New Roman" panose="02020603050405020304" pitchFamily="18" charset="0"/>
                <a:cs typeface="Times New Roman" panose="02020603050405020304" pitchFamily="18" charset="0"/>
              </a:rPr>
              <a:t>Thermofoil</a:t>
            </a:r>
            <a:r>
              <a:rPr lang="en-AU"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753HD or Fletcher Metal Roof HD 453.</a:t>
            </a:r>
            <a:endParaRPr lang="en-AU" sz="1100" dirty="0">
              <a:latin typeface="Arial" panose="020B0604020202020204" pitchFamily="34" charset="0"/>
              <a:ea typeface="Times New Roman" panose="02020603050405020304" pitchFamily="18" charset="0"/>
              <a:cs typeface="Times New Roman" panose="02020603050405020304" pitchFamily="18" charset="0"/>
            </a:endParaRPr>
          </a:p>
          <a:p>
            <a:pPr>
              <a:spcAft>
                <a:spcPts val="1000"/>
              </a:spcAft>
            </a:pPr>
            <a:r>
              <a:rPr lang="en-AU" dirty="0">
                <a:solidFill>
                  <a:srgbClr val="70AD47"/>
                </a:solidFill>
                <a:latin typeface="Arial" panose="020B0604020202020204" pitchFamily="34" charset="0"/>
                <a:ea typeface="Times New Roman" panose="02020603050405020304" pitchFamily="18" charset="0"/>
                <a:cs typeface="Times New Roman" panose="02020603050405020304" pitchFamily="18" charset="0"/>
              </a:rPr>
              <a:t>Where Sarking also forms a vapour barrier, the material must also be classified VCM Class 1 to AS/NZS 4200.1</a:t>
            </a:r>
            <a:endParaRPr lang="en-AU" sz="1100" dirty="0">
              <a:latin typeface="Arial" panose="020B0604020202020204" pitchFamily="34" charset="0"/>
              <a:ea typeface="Times New Roman" panose="02020603050405020304" pitchFamily="18" charset="0"/>
              <a:cs typeface="Times New Roman" panose="02020603050405020304" pitchFamily="18" charset="0"/>
            </a:endParaRPr>
          </a:p>
          <a:p>
            <a:pPr>
              <a:spcAft>
                <a:spcPts val="1000"/>
              </a:spcAft>
            </a:pPr>
            <a:r>
              <a:rPr lang="en-AU" dirty="0">
                <a:solidFill>
                  <a:srgbClr val="70AD47"/>
                </a:solidFill>
                <a:latin typeface="Arial" panose="020B0604020202020204" pitchFamily="34" charset="0"/>
                <a:ea typeface="Times New Roman" panose="02020603050405020304" pitchFamily="18" charset="0"/>
                <a:cs typeface="Times New Roman" panose="02020603050405020304" pitchFamily="18" charset="0"/>
              </a:rPr>
              <a:t>Flammability index &lt; 5</a:t>
            </a:r>
            <a:r>
              <a:rPr lang="en-AU" dirty="0">
                <a:solidFill>
                  <a:srgbClr val="D6A461"/>
                </a:solidFill>
                <a:latin typeface="Arial" panose="020B0604020202020204" pitchFamily="34" charset="0"/>
                <a:ea typeface="Times New Roman" panose="02020603050405020304" pitchFamily="18" charset="0"/>
                <a:cs typeface="Times New Roman" panose="02020603050405020304" pitchFamily="18" charset="0"/>
              </a:rPr>
              <a:t> </a:t>
            </a:r>
            <a:r>
              <a:rPr lang="en-AU" dirty="0">
                <a:solidFill>
                  <a:srgbClr val="70AD47"/>
                </a:solidFill>
                <a:latin typeface="Arial" panose="020B0604020202020204" pitchFamily="34" charset="0"/>
                <a:ea typeface="Times New Roman" panose="02020603050405020304" pitchFamily="18" charset="0"/>
                <a:cs typeface="Times New Roman" panose="02020603050405020304" pitchFamily="18" charset="0"/>
              </a:rPr>
              <a:t>when tested in conformance with AS 1530.2.</a:t>
            </a:r>
            <a:endParaRPr lang="en-AU" sz="1100" dirty="0">
              <a:latin typeface="Arial" panose="020B0604020202020204" pitchFamily="34" charset="0"/>
              <a:ea typeface="Times New Roman" panose="02020603050405020304" pitchFamily="18" charset="0"/>
              <a:cs typeface="Times New Roman" panose="02020603050405020304" pitchFamily="18" charset="0"/>
            </a:endParaRPr>
          </a:p>
          <a:p>
            <a:pPr>
              <a:spcAft>
                <a:spcPts val="1000"/>
              </a:spcAft>
            </a:pPr>
            <a:r>
              <a:rPr lang="en-AU" dirty="0">
                <a:solidFill>
                  <a:srgbClr val="70AD47"/>
                </a:solidFill>
                <a:latin typeface="Arial" panose="020B0604020202020204" pitchFamily="34" charset="0"/>
                <a:ea typeface="Times New Roman" panose="02020603050405020304" pitchFamily="18" charset="0"/>
                <a:cs typeface="Times New Roman" panose="02020603050405020304" pitchFamily="18" charset="0"/>
              </a:rPr>
              <a:t>Thermal performance labelling: To AS/NZS 4859.1 Reflective Insulation section.</a:t>
            </a:r>
            <a:endParaRPr lang="en-AU" sz="1100" dirty="0">
              <a:latin typeface="Arial" panose="020B0604020202020204" pitchFamily="34" charset="0"/>
              <a:ea typeface="Times New Roman" panose="02020603050405020304" pitchFamily="18" charset="0"/>
              <a:cs typeface="Times New Roman" panose="02020603050405020304" pitchFamily="18" charset="0"/>
            </a:endParaRPr>
          </a:p>
          <a:p>
            <a:pPr>
              <a:spcAft>
                <a:spcPts val="1000"/>
              </a:spcAft>
            </a:pPr>
            <a:r>
              <a:rPr lang="en-AU" dirty="0">
                <a:solidFill>
                  <a:srgbClr val="70AD47"/>
                </a:solidFill>
                <a:latin typeface="Arial" panose="020B0604020202020204" pitchFamily="34" charset="0"/>
                <a:ea typeface="Times New Roman" panose="02020603050405020304" pitchFamily="18" charset="0"/>
                <a:cs typeface="Times New Roman" panose="02020603050405020304" pitchFamily="18" charset="0"/>
              </a:rPr>
              <a:t>Material must be classified as Water Barrier</a:t>
            </a:r>
            <a:r>
              <a:rPr lang="en-AU" dirty="0">
                <a:latin typeface="Arial" panose="020B0604020202020204" pitchFamily="34" charset="0"/>
                <a:ea typeface="Times New Roman" panose="02020603050405020304" pitchFamily="18" charset="0"/>
                <a:cs typeface="Times New Roman" panose="02020603050405020304" pitchFamily="18" charset="0"/>
              </a:rPr>
              <a:t> </a:t>
            </a:r>
            <a:r>
              <a:rPr lang="en-AU" dirty="0">
                <a:solidFill>
                  <a:srgbClr val="70AD47"/>
                </a:solidFill>
                <a:latin typeface="Arial" panose="020B0604020202020204" pitchFamily="34" charset="0"/>
                <a:ea typeface="Times New Roman" panose="02020603050405020304" pitchFamily="18" charset="0"/>
                <a:cs typeface="Times New Roman" panose="02020603050405020304" pitchFamily="18" charset="0"/>
              </a:rPr>
              <a:t>(AS/NZS 4200.1).</a:t>
            </a:r>
            <a:endParaRPr lang="en-AU" sz="1100" dirty="0">
              <a:latin typeface="Arial" panose="020B0604020202020204" pitchFamily="34" charset="0"/>
              <a:ea typeface="Times New Roman" panose="02020603050405020304" pitchFamily="18" charset="0"/>
              <a:cs typeface="Times New Roman" panose="02020603050405020304" pitchFamily="18" charset="0"/>
            </a:endParaRPr>
          </a:p>
          <a:p>
            <a:pPr>
              <a:spcAft>
                <a:spcPts val="1000"/>
              </a:spcAft>
            </a:pPr>
            <a:r>
              <a:rPr lang="en-AU" dirty="0">
                <a:solidFill>
                  <a:srgbClr val="70AD47"/>
                </a:solidFill>
                <a:latin typeface="Arial" panose="020B0604020202020204" pitchFamily="34" charset="0"/>
                <a:ea typeface="Times New Roman" panose="02020603050405020304" pitchFamily="18" charset="0"/>
                <a:cs typeface="Times New Roman" panose="02020603050405020304" pitchFamily="18" charset="0"/>
              </a:rPr>
              <a:t>REFERENCE</a:t>
            </a:r>
            <a:r>
              <a:rPr lang="en-AU" dirty="0">
                <a:latin typeface="Arial" panose="020B0604020202020204" pitchFamily="34" charset="0"/>
                <a:ea typeface="Times New Roman" panose="02020603050405020304" pitchFamily="18" charset="0"/>
                <a:cs typeface="Times New Roman" panose="02020603050405020304" pitchFamily="18" charset="0"/>
              </a:rPr>
              <a:t>	</a:t>
            </a:r>
            <a:r>
              <a:rPr lang="en-AU" dirty="0">
                <a:solidFill>
                  <a:srgbClr val="D6A461"/>
                </a:solidFill>
                <a:latin typeface="Arial" panose="020B0604020202020204" pitchFamily="34" charset="0"/>
                <a:ea typeface="Times New Roman" panose="02020603050405020304" pitchFamily="18" charset="0"/>
                <a:cs typeface="Times New Roman" panose="02020603050405020304" pitchFamily="18" charset="0"/>
              </a:rPr>
              <a:t>PERFORMANCE	</a:t>
            </a:r>
            <a:r>
              <a:rPr lang="en-AU" dirty="0">
                <a:latin typeface="Arial" panose="020B0604020202020204" pitchFamily="34" charset="0"/>
                <a:ea typeface="Times New Roman" panose="02020603050405020304" pitchFamily="18" charset="0"/>
                <a:cs typeface="Times New Roman" panose="02020603050405020304" pitchFamily="18" charset="0"/>
              </a:rPr>
              <a:t>	</a:t>
            </a:r>
            <a:r>
              <a:rPr lang="en-US" dirty="0">
                <a:solidFill>
                  <a:srgbClr val="5B9BD5"/>
                </a:solidFill>
                <a:latin typeface="Arial" panose="020B0604020202020204" pitchFamily="34" charset="0"/>
                <a:ea typeface="Times New Roman" panose="02020603050405020304" pitchFamily="18" charset="0"/>
                <a:cs typeface="Times New Roman" panose="02020603050405020304" pitchFamily="18" charset="0"/>
              </a:rPr>
              <a:t>DESCRIPTIVE</a:t>
            </a:r>
            <a:r>
              <a:rPr lang="en-AU" dirty="0">
                <a:latin typeface="Arial" panose="020B0604020202020204" pitchFamily="34" charset="0"/>
                <a:ea typeface="Times New Roman" panose="02020603050405020304" pitchFamily="18" charset="0"/>
                <a:cs typeface="Times New Roman" panose="02020603050405020304" pitchFamily="18" charset="0"/>
              </a:rPr>
              <a:t>	</a:t>
            </a:r>
            <a:r>
              <a:rPr lang="en-AU"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PROPRIETARY</a:t>
            </a:r>
            <a:r>
              <a:rPr lang="en-AU" dirty="0">
                <a:latin typeface="Arial" panose="020B0604020202020204" pitchFamily="34" charset="0"/>
                <a:ea typeface="Times New Roman" panose="02020603050405020304" pitchFamily="18" charset="0"/>
                <a:cs typeface="Times New Roman" panose="02020603050405020304" pitchFamily="18" charset="0"/>
              </a:rPr>
              <a:t>	</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46275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5062" y="402483"/>
            <a:ext cx="9221689" cy="738253"/>
          </a:xfrm>
        </p:spPr>
        <p:txBody>
          <a:bodyPr anchor="t">
            <a:normAutofit/>
          </a:bodyPr>
          <a:lstStyle/>
          <a:p>
            <a:r>
              <a:rPr lang="en-AU" sz="4000" b="1" dirty="0" smtClean="0">
                <a:solidFill>
                  <a:srgbClr val="CB6015"/>
                </a:solidFill>
              </a:rPr>
              <a:t>TYPES OF SPECIFICATIONS</a:t>
            </a:r>
            <a:endParaRPr lang="en-AU" sz="4000" b="1" dirty="0">
              <a:solidFill>
                <a:srgbClr val="CB6015"/>
              </a:solidFill>
            </a:endParaRPr>
          </a:p>
        </p:txBody>
      </p:sp>
      <p:sp>
        <p:nvSpPr>
          <p:cNvPr id="3" name="Content Placeholder 2"/>
          <p:cNvSpPr>
            <a:spLocks noGrp="1"/>
          </p:cNvSpPr>
          <p:nvPr>
            <p:ph idx="1"/>
          </p:nvPr>
        </p:nvSpPr>
        <p:spPr>
          <a:xfrm>
            <a:off x="735062" y="1215709"/>
            <a:ext cx="9221689" cy="4796544"/>
          </a:xfrm>
        </p:spPr>
        <p:txBody>
          <a:bodyPr>
            <a:normAutofit/>
          </a:bodyPr>
          <a:lstStyle/>
          <a:p>
            <a:pPr marL="0" lvl="0" indent="0">
              <a:buNone/>
            </a:pPr>
            <a:endParaRPr lang="en-AU" sz="1800" dirty="0">
              <a:solidFill>
                <a:prstClr val="black"/>
              </a:solidFill>
            </a:endParaRPr>
          </a:p>
          <a:p>
            <a:pPr marL="0" indent="0">
              <a:buNone/>
            </a:pPr>
            <a:endParaRPr lang="en-AU" dirty="0"/>
          </a:p>
        </p:txBody>
      </p:sp>
      <p:sp>
        <p:nvSpPr>
          <p:cNvPr id="9" name="Rectangle 8"/>
          <p:cNvSpPr/>
          <p:nvPr/>
        </p:nvSpPr>
        <p:spPr>
          <a:xfrm>
            <a:off x="590550" y="1034364"/>
            <a:ext cx="9534525" cy="43214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1" name="Picture 10">
            <a:hlinkClick r:id="rId3" action="ppaction://hlinksldjump"/>
          </p:cNvPr>
          <p:cNvPicPr>
            <a:picLocks noChangeAspect="1"/>
          </p:cNvPicPr>
          <p:nvPr/>
        </p:nvPicPr>
        <p:blipFill>
          <a:blip r:embed="rId4"/>
          <a:stretch>
            <a:fillRect/>
          </a:stretch>
        </p:blipFill>
        <p:spPr>
          <a:xfrm>
            <a:off x="9873807" y="126823"/>
            <a:ext cx="543001" cy="543001"/>
          </a:xfrm>
          <a:prstGeom prst="rect">
            <a:avLst/>
          </a:prstGeom>
        </p:spPr>
      </p:pic>
      <p:sp>
        <p:nvSpPr>
          <p:cNvPr id="5" name="Rectangle 4"/>
          <p:cNvSpPr/>
          <p:nvPr/>
        </p:nvSpPr>
        <p:spPr>
          <a:xfrm>
            <a:off x="806399" y="1191600"/>
            <a:ext cx="8863200" cy="6037550"/>
          </a:xfrm>
          <a:prstGeom prst="rect">
            <a:avLst/>
          </a:prstGeom>
        </p:spPr>
        <p:txBody>
          <a:bodyPr>
            <a:spAutoFit/>
          </a:bodyPr>
          <a:lstStyle/>
          <a:p>
            <a:pPr marL="342900" lvl="0" indent="-342900">
              <a:spcAft>
                <a:spcPts val="600"/>
              </a:spcAft>
              <a:buFont typeface="+mj-lt"/>
              <a:buAutoNum type="arabicPeriod"/>
            </a:pPr>
            <a:r>
              <a:rPr lang="en-AU" sz="2400" b="1" kern="1600" cap="all" dirty="0">
                <a:latin typeface="Arial" panose="020B0604020202020204" pitchFamily="34" charset="0"/>
                <a:ea typeface="Times New Roman" panose="02020603050405020304" pitchFamily="18" charset="0"/>
                <a:cs typeface="Times New Roman" panose="02020603050405020304" pitchFamily="18" charset="0"/>
              </a:rPr>
              <a:t>Suspended Ceilings</a:t>
            </a:r>
            <a:endParaRPr lang="en-AU" sz="2000" b="1" kern="1600" cap="all" dirty="0">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spcBef>
                <a:spcPts val="1200"/>
              </a:spcBef>
              <a:spcAft>
                <a:spcPts val="600"/>
              </a:spcAft>
              <a:buFont typeface="+mj-lt"/>
              <a:buAutoNum type="arabicPeriod"/>
            </a:pPr>
            <a:r>
              <a:rPr lang="en-US" sz="2200" b="1" cap="all" dirty="0">
                <a:solidFill>
                  <a:srgbClr val="606060"/>
                </a:solidFill>
                <a:latin typeface="Arial" panose="020B0604020202020204" pitchFamily="34" charset="0"/>
                <a:ea typeface="Times New Roman" panose="02020603050405020304" pitchFamily="18" charset="0"/>
                <a:cs typeface="Times New Roman" panose="02020603050405020304" pitchFamily="18" charset="0"/>
              </a:rPr>
              <a:t>Construction Generally</a:t>
            </a:r>
            <a:endParaRPr lang="en-AU" b="1" cap="all" dirty="0">
              <a:solidFill>
                <a:srgbClr val="606060"/>
              </a:solidFill>
              <a:latin typeface="Arial" panose="020B0604020202020204" pitchFamily="34" charset="0"/>
              <a:ea typeface="Times New Roman" panose="02020603050405020304" pitchFamily="18" charset="0"/>
              <a:cs typeface="Times New Roman" panose="02020603050405020304" pitchFamily="18" charset="0"/>
            </a:endParaRPr>
          </a:p>
          <a:p>
            <a:pPr marL="1143000" lvl="2" indent="-228600">
              <a:spcBef>
                <a:spcPts val="1200"/>
              </a:spcBef>
              <a:spcAft>
                <a:spcPts val="600"/>
              </a:spcAft>
              <a:buFont typeface="+mj-lt"/>
              <a:buAutoNum type="arabicPeriod"/>
            </a:pPr>
            <a:r>
              <a:rPr lang="en-US" sz="2000" b="1" dirty="0">
                <a:latin typeface="Arial" panose="020B0604020202020204" pitchFamily="34" charset="0"/>
              </a:rPr>
              <a:t>Ceiling grid – Hold Point</a:t>
            </a:r>
            <a:endParaRPr lang="en-AU" sz="1600" b="1" dirty="0">
              <a:latin typeface="Arial" panose="020B0604020202020204" pitchFamily="34" charset="0"/>
            </a:endParaRPr>
          </a:p>
          <a:p>
            <a:pPr>
              <a:spcAft>
                <a:spcPts val="1000"/>
              </a:spcAft>
            </a:pPr>
            <a:r>
              <a:rPr lang="en-US" dirty="0">
                <a:solidFill>
                  <a:srgbClr val="5B9BD5"/>
                </a:solidFill>
                <a:latin typeface="Arial" panose="020B0604020202020204" pitchFamily="34" charset="0"/>
                <a:ea typeface="Times New Roman" panose="02020603050405020304" pitchFamily="18" charset="0"/>
                <a:cs typeface="Times New Roman" panose="02020603050405020304" pitchFamily="18" charset="0"/>
              </a:rPr>
              <a:t>Main tees at 600 mm </a:t>
            </a:r>
            <a:r>
              <a:rPr lang="en-US" dirty="0" err="1">
                <a:solidFill>
                  <a:srgbClr val="5B9BD5"/>
                </a:solidFill>
                <a:latin typeface="Arial" panose="020B0604020202020204" pitchFamily="34" charset="0"/>
                <a:ea typeface="Times New Roman" panose="02020603050405020304" pitchFamily="18" charset="0"/>
                <a:cs typeface="Times New Roman" panose="02020603050405020304" pitchFamily="18" charset="0"/>
              </a:rPr>
              <a:t>centres</a:t>
            </a:r>
            <a:r>
              <a:rPr lang="en-US" dirty="0">
                <a:solidFill>
                  <a:srgbClr val="5B9BD5"/>
                </a:solidFill>
                <a:latin typeface="Arial" panose="020B0604020202020204" pitchFamily="34" charset="0"/>
                <a:ea typeface="Times New Roman" panose="02020603050405020304" pitchFamily="18" charset="0"/>
                <a:cs typeface="Times New Roman" panose="02020603050405020304" pitchFamily="18" charset="0"/>
              </a:rPr>
              <a:t> unless noted otherwise.</a:t>
            </a:r>
            <a:endParaRPr lang="en-AU" sz="1100" dirty="0">
              <a:latin typeface="Arial" panose="020B0604020202020204" pitchFamily="34" charset="0"/>
              <a:ea typeface="Times New Roman" panose="02020603050405020304" pitchFamily="18" charset="0"/>
              <a:cs typeface="Times New Roman" panose="02020603050405020304" pitchFamily="18" charset="0"/>
            </a:endParaRPr>
          </a:p>
          <a:p>
            <a:pPr>
              <a:spcAft>
                <a:spcPts val="1000"/>
              </a:spcAft>
            </a:pPr>
            <a:r>
              <a:rPr lang="en-AU" dirty="0">
                <a:solidFill>
                  <a:srgbClr val="5B9BD5"/>
                </a:solidFill>
                <a:latin typeface="Arial" panose="020B0604020202020204" pitchFamily="34" charset="0"/>
                <a:ea typeface="Times New Roman" panose="02020603050405020304" pitchFamily="18" charset="0"/>
                <a:cs typeface="Times New Roman" panose="02020603050405020304" pitchFamily="18" charset="0"/>
              </a:rPr>
              <a:t>Set out the ceiling grid so that panel joints and centrelines of visible suspension members coincide with grid lines if shown on the drawings. If not otherwise shown, set out so that opposite margins are equal. Use solid tiles around perimeter. </a:t>
            </a:r>
            <a:endParaRPr lang="en-AU" sz="1100" dirty="0">
              <a:latin typeface="Arial" panose="020B0604020202020204" pitchFamily="34" charset="0"/>
              <a:ea typeface="Times New Roman" panose="02020603050405020304" pitchFamily="18" charset="0"/>
              <a:cs typeface="Times New Roman" panose="02020603050405020304" pitchFamily="18" charset="0"/>
            </a:endParaRPr>
          </a:p>
          <a:p>
            <a:pPr>
              <a:spcAft>
                <a:spcPts val="1000"/>
              </a:spcAft>
            </a:pPr>
            <a:r>
              <a:rPr lang="en-AU" dirty="0">
                <a:solidFill>
                  <a:srgbClr val="70AD47"/>
                </a:solidFill>
                <a:latin typeface="Arial" panose="020B0604020202020204" pitchFamily="34" charset="0"/>
                <a:ea typeface="Times New Roman" panose="02020603050405020304" pitchFamily="18" charset="0"/>
                <a:cs typeface="Times New Roman" panose="02020603050405020304" pitchFamily="18" charset="0"/>
              </a:rPr>
              <a:t>Follow manufacturer’s installation guidelines and manuals.</a:t>
            </a:r>
            <a:endParaRPr lang="en-AU" sz="1100" dirty="0">
              <a:latin typeface="Arial" panose="020B0604020202020204" pitchFamily="34" charset="0"/>
              <a:ea typeface="Times New Roman" panose="02020603050405020304" pitchFamily="18" charset="0"/>
              <a:cs typeface="Times New Roman" panose="02020603050405020304" pitchFamily="18" charset="0"/>
            </a:endParaRPr>
          </a:p>
          <a:p>
            <a:pPr>
              <a:spcAft>
                <a:spcPts val="1000"/>
              </a:spcAft>
            </a:pPr>
            <a:r>
              <a:rPr lang="en-AU" b="1" dirty="0">
                <a:latin typeface="Arial" panose="020B0604020202020204" pitchFamily="34" charset="0"/>
                <a:ea typeface="Times New Roman" panose="02020603050405020304" pitchFamily="18" charset="0"/>
                <a:cs typeface="Times New Roman" panose="02020603050405020304" pitchFamily="18" charset="0"/>
              </a:rPr>
              <a:t>Hold Point - </a:t>
            </a:r>
            <a:r>
              <a:rPr lang="en-AU" dirty="0">
                <a:latin typeface="Arial" panose="020B0604020202020204" pitchFamily="34" charset="0"/>
                <a:ea typeface="Times New Roman" panose="02020603050405020304" pitchFamily="18" charset="0"/>
                <a:cs typeface="Times New Roman" panose="02020603050405020304" pitchFamily="18" charset="0"/>
              </a:rPr>
              <a:t>Obtain approval of the set out before commencing the installation.</a:t>
            </a:r>
            <a:endParaRPr lang="en-AU" sz="1100" dirty="0">
              <a:latin typeface="Arial" panose="020B0604020202020204" pitchFamily="34" charset="0"/>
              <a:ea typeface="Times New Roman" panose="02020603050405020304" pitchFamily="18" charset="0"/>
              <a:cs typeface="Times New Roman" panose="02020603050405020304" pitchFamily="18" charset="0"/>
            </a:endParaRPr>
          </a:p>
          <a:p>
            <a:pPr>
              <a:spcAft>
                <a:spcPts val="1000"/>
              </a:spcAft>
            </a:pPr>
            <a:r>
              <a:rPr lang="en-AU" dirty="0">
                <a:solidFill>
                  <a:srgbClr val="70AD47"/>
                </a:solidFill>
                <a:latin typeface="Arial" panose="020B0604020202020204" pitchFamily="34" charset="0"/>
                <a:ea typeface="Times New Roman" panose="02020603050405020304" pitchFamily="18" charset="0"/>
                <a:cs typeface="Times New Roman" panose="02020603050405020304" pitchFamily="18" charset="0"/>
              </a:rPr>
              <a:t>REFERENCE</a:t>
            </a:r>
            <a:r>
              <a:rPr lang="en-AU" dirty="0">
                <a:latin typeface="Arial" panose="020B0604020202020204" pitchFamily="34" charset="0"/>
                <a:ea typeface="Times New Roman" panose="02020603050405020304" pitchFamily="18" charset="0"/>
                <a:cs typeface="Times New Roman" panose="02020603050405020304" pitchFamily="18" charset="0"/>
              </a:rPr>
              <a:t>	</a:t>
            </a:r>
            <a:r>
              <a:rPr lang="en-AU" dirty="0">
                <a:solidFill>
                  <a:srgbClr val="D6A461"/>
                </a:solidFill>
                <a:latin typeface="Arial" panose="020B0604020202020204" pitchFamily="34" charset="0"/>
                <a:ea typeface="Times New Roman" panose="02020603050405020304" pitchFamily="18" charset="0"/>
                <a:cs typeface="Times New Roman" panose="02020603050405020304" pitchFamily="18" charset="0"/>
              </a:rPr>
              <a:t>PERFORMANCE	</a:t>
            </a:r>
            <a:r>
              <a:rPr lang="en-AU" dirty="0">
                <a:latin typeface="Arial" panose="020B0604020202020204" pitchFamily="34" charset="0"/>
                <a:ea typeface="Times New Roman" panose="02020603050405020304" pitchFamily="18" charset="0"/>
                <a:cs typeface="Times New Roman" panose="02020603050405020304" pitchFamily="18" charset="0"/>
              </a:rPr>
              <a:t>	</a:t>
            </a:r>
            <a:r>
              <a:rPr lang="en-US" dirty="0">
                <a:solidFill>
                  <a:srgbClr val="5B9BD5"/>
                </a:solidFill>
                <a:latin typeface="Arial" panose="020B0604020202020204" pitchFamily="34" charset="0"/>
                <a:ea typeface="Times New Roman" panose="02020603050405020304" pitchFamily="18" charset="0"/>
                <a:cs typeface="Times New Roman" panose="02020603050405020304" pitchFamily="18" charset="0"/>
              </a:rPr>
              <a:t>DESCRIPTIVE</a:t>
            </a:r>
            <a:r>
              <a:rPr lang="en-AU" dirty="0">
                <a:latin typeface="Arial" panose="020B0604020202020204" pitchFamily="34" charset="0"/>
                <a:ea typeface="Times New Roman" panose="02020603050405020304" pitchFamily="18" charset="0"/>
                <a:cs typeface="Times New Roman" panose="02020603050405020304" pitchFamily="18" charset="0"/>
              </a:rPr>
              <a:t>	</a:t>
            </a:r>
            <a:r>
              <a:rPr lang="en-AU"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PROPRIETARY</a:t>
            </a:r>
            <a:r>
              <a:rPr lang="en-AU" dirty="0">
                <a:latin typeface="Arial" panose="020B0604020202020204" pitchFamily="34" charset="0"/>
                <a:ea typeface="Times New Roman" panose="02020603050405020304" pitchFamily="18" charset="0"/>
                <a:cs typeface="Times New Roman" panose="02020603050405020304" pitchFamily="18" charset="0"/>
              </a:rPr>
              <a:t>	</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21061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5062" y="402483"/>
            <a:ext cx="9221689" cy="738253"/>
          </a:xfrm>
        </p:spPr>
        <p:txBody>
          <a:bodyPr anchor="t">
            <a:normAutofit/>
          </a:bodyPr>
          <a:lstStyle/>
          <a:p>
            <a:r>
              <a:rPr lang="en-AU" sz="4000" b="1" dirty="0" smtClean="0">
                <a:solidFill>
                  <a:srgbClr val="CB6015"/>
                </a:solidFill>
              </a:rPr>
              <a:t>TYPES OF SPECIFICATIONS</a:t>
            </a:r>
            <a:endParaRPr lang="en-AU" sz="4000" b="1" dirty="0">
              <a:solidFill>
                <a:srgbClr val="CB6015"/>
              </a:solidFill>
            </a:endParaRPr>
          </a:p>
        </p:txBody>
      </p:sp>
      <p:sp>
        <p:nvSpPr>
          <p:cNvPr id="3" name="Content Placeholder 2"/>
          <p:cNvSpPr>
            <a:spLocks noGrp="1"/>
          </p:cNvSpPr>
          <p:nvPr>
            <p:ph idx="1"/>
          </p:nvPr>
        </p:nvSpPr>
        <p:spPr>
          <a:xfrm>
            <a:off x="735062" y="1215709"/>
            <a:ext cx="9221689" cy="4796544"/>
          </a:xfrm>
        </p:spPr>
        <p:txBody>
          <a:bodyPr>
            <a:normAutofit/>
          </a:bodyPr>
          <a:lstStyle/>
          <a:p>
            <a:pPr marL="0" lvl="0" indent="0">
              <a:buNone/>
            </a:pPr>
            <a:endParaRPr lang="en-AU" sz="1800" dirty="0">
              <a:solidFill>
                <a:prstClr val="black"/>
              </a:solidFill>
            </a:endParaRPr>
          </a:p>
          <a:p>
            <a:pPr marL="0" indent="0">
              <a:buNone/>
            </a:pPr>
            <a:endParaRPr lang="en-AU" dirty="0"/>
          </a:p>
        </p:txBody>
      </p:sp>
      <p:sp>
        <p:nvSpPr>
          <p:cNvPr id="9" name="Rectangle 8"/>
          <p:cNvSpPr/>
          <p:nvPr/>
        </p:nvSpPr>
        <p:spPr>
          <a:xfrm>
            <a:off x="590550" y="1034363"/>
            <a:ext cx="9534525" cy="53121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1" name="Picture 10">
            <a:hlinkClick r:id="rId3" action="ppaction://hlinksldjump"/>
          </p:cNvPr>
          <p:cNvPicPr>
            <a:picLocks noChangeAspect="1"/>
          </p:cNvPicPr>
          <p:nvPr/>
        </p:nvPicPr>
        <p:blipFill>
          <a:blip r:embed="rId4"/>
          <a:stretch>
            <a:fillRect/>
          </a:stretch>
        </p:blipFill>
        <p:spPr>
          <a:xfrm>
            <a:off x="9873807" y="126823"/>
            <a:ext cx="543001" cy="543001"/>
          </a:xfrm>
          <a:prstGeom prst="rect">
            <a:avLst/>
          </a:prstGeom>
        </p:spPr>
      </p:pic>
      <p:sp>
        <p:nvSpPr>
          <p:cNvPr id="4" name="Rectangle 3"/>
          <p:cNvSpPr/>
          <p:nvPr/>
        </p:nvSpPr>
        <p:spPr>
          <a:xfrm>
            <a:off x="806399" y="1191600"/>
            <a:ext cx="8863200" cy="6355586"/>
          </a:xfrm>
          <a:prstGeom prst="rect">
            <a:avLst/>
          </a:prstGeom>
        </p:spPr>
        <p:txBody>
          <a:bodyPr>
            <a:spAutoFit/>
          </a:bodyPr>
          <a:lstStyle/>
          <a:p>
            <a:pPr marL="342900" lvl="0" indent="-342900">
              <a:spcAft>
                <a:spcPts val="600"/>
              </a:spcAft>
              <a:buFont typeface="+mj-lt"/>
              <a:buAutoNum type="arabicPeriod"/>
            </a:pPr>
            <a:r>
              <a:rPr lang="en-AU" sz="2400" b="1" kern="1600" cap="all" dirty="0">
                <a:latin typeface="Arial" panose="020B0604020202020204" pitchFamily="34" charset="0"/>
                <a:ea typeface="Times New Roman" panose="02020603050405020304" pitchFamily="18" charset="0"/>
                <a:cs typeface="Times New Roman" panose="02020603050405020304" pitchFamily="18" charset="0"/>
              </a:rPr>
              <a:t>Road Furniture and Traffic Control Devices</a:t>
            </a:r>
            <a:endParaRPr lang="en-AU" sz="2000" b="1" kern="1600" cap="all" dirty="0">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spcBef>
                <a:spcPts val="1200"/>
              </a:spcBef>
              <a:spcAft>
                <a:spcPts val="600"/>
              </a:spcAft>
              <a:buFont typeface="+mj-lt"/>
              <a:buAutoNum type="arabicPeriod"/>
            </a:pPr>
            <a:r>
              <a:rPr lang="en-US" sz="2000" b="1" cap="all" dirty="0">
                <a:solidFill>
                  <a:srgbClr val="606060"/>
                </a:solidFill>
                <a:latin typeface="Arial" panose="020B0604020202020204" pitchFamily="34" charset="0"/>
                <a:ea typeface="Times New Roman" panose="02020603050405020304" pitchFamily="18" charset="0"/>
                <a:cs typeface="Times New Roman" panose="02020603050405020304" pitchFamily="18" charset="0"/>
              </a:rPr>
              <a:t>Guide Posts</a:t>
            </a:r>
            <a:endParaRPr lang="en-AU" b="1" cap="all" dirty="0">
              <a:solidFill>
                <a:srgbClr val="606060"/>
              </a:solidFill>
              <a:latin typeface="Arial" panose="020B0604020202020204" pitchFamily="34" charset="0"/>
              <a:ea typeface="Times New Roman" panose="02020603050405020304" pitchFamily="18" charset="0"/>
              <a:cs typeface="Times New Roman" panose="02020603050405020304" pitchFamily="18" charset="0"/>
            </a:endParaRPr>
          </a:p>
          <a:p>
            <a:pPr marL="1143000" lvl="2" indent="-228600">
              <a:spcBef>
                <a:spcPts val="1200"/>
              </a:spcBef>
              <a:spcAft>
                <a:spcPts val="600"/>
              </a:spcAft>
              <a:buFont typeface="+mj-lt"/>
              <a:buAutoNum type="arabicPeriod"/>
            </a:pPr>
            <a:r>
              <a:rPr lang="en-US" sz="2000" b="1" dirty="0">
                <a:latin typeface="Arial" panose="020B0604020202020204" pitchFamily="34" charset="0"/>
              </a:rPr>
              <a:t>General</a:t>
            </a:r>
            <a:endParaRPr lang="en-AU" sz="1600" b="1" dirty="0">
              <a:latin typeface="Arial" panose="020B0604020202020204" pitchFamily="34" charset="0"/>
            </a:endParaRPr>
          </a:p>
          <a:p>
            <a:pPr>
              <a:spcAft>
                <a:spcPts val="1000"/>
              </a:spcAft>
            </a:pPr>
            <a:r>
              <a:rPr lang="en-AU" dirty="0">
                <a:solidFill>
                  <a:srgbClr val="5B9BD5"/>
                </a:solidFill>
                <a:latin typeface="Arial" panose="020B0604020202020204" pitchFamily="34" charset="0"/>
                <a:ea typeface="Times New Roman" panose="02020603050405020304" pitchFamily="18" charset="0"/>
                <a:cs typeface="Times New Roman" panose="02020603050405020304" pitchFamily="18" charset="0"/>
              </a:rPr>
              <a:t>Use THERMOPLASTIC guide posts manufactured from plastic alloy ASA/PC or similar.</a:t>
            </a:r>
            <a:endParaRPr lang="en-AU" sz="1100" dirty="0">
              <a:latin typeface="Arial" panose="020B0604020202020204" pitchFamily="34" charset="0"/>
              <a:ea typeface="Times New Roman" panose="02020603050405020304" pitchFamily="18" charset="0"/>
              <a:cs typeface="Times New Roman" panose="02020603050405020304" pitchFamily="18" charset="0"/>
            </a:endParaRPr>
          </a:p>
          <a:p>
            <a:pPr>
              <a:spcAft>
                <a:spcPts val="1000"/>
              </a:spcAft>
            </a:pPr>
            <a:r>
              <a:rPr lang="en-AU" dirty="0">
                <a:solidFill>
                  <a:srgbClr val="70AD47"/>
                </a:solidFill>
                <a:latin typeface="Arial" panose="020B0604020202020204" pitchFamily="34" charset="0"/>
                <a:ea typeface="Times New Roman" panose="02020603050405020304" pitchFamily="18" charset="0"/>
                <a:cs typeface="Times New Roman" panose="02020603050405020304" pitchFamily="18" charset="0"/>
              </a:rPr>
              <a:t>Refer to Civil Standard Drawing CS 3500.</a:t>
            </a:r>
            <a:endParaRPr lang="en-AU" sz="1100" dirty="0">
              <a:latin typeface="Arial" panose="020B0604020202020204" pitchFamily="34" charset="0"/>
              <a:ea typeface="Times New Roman" panose="02020603050405020304" pitchFamily="18" charset="0"/>
              <a:cs typeface="Times New Roman" panose="02020603050405020304" pitchFamily="18" charset="0"/>
            </a:endParaRPr>
          </a:p>
          <a:p>
            <a:pPr>
              <a:spcAft>
                <a:spcPts val="1000"/>
              </a:spcAft>
            </a:pPr>
            <a:r>
              <a:rPr lang="en-AU" dirty="0">
                <a:solidFill>
                  <a:srgbClr val="5B9BD5"/>
                </a:solidFill>
                <a:latin typeface="Arial" panose="020B0604020202020204" pitchFamily="34" charset="0"/>
                <a:ea typeface="Times New Roman" panose="02020603050405020304" pitchFamily="18" charset="0"/>
                <a:cs typeface="Times New Roman" panose="02020603050405020304" pitchFamily="18" charset="0"/>
              </a:rPr>
              <a:t>Posts to conform to the following:</a:t>
            </a:r>
            <a:endParaRPr lang="en-AU" sz="1100"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Aft>
                <a:spcPts val="600"/>
              </a:spcAft>
              <a:buFont typeface="Symbol" panose="05050102010706020507" pitchFamily="18" charset="2"/>
              <a:buChar char=""/>
            </a:pPr>
            <a:r>
              <a:rPr lang="en-AU" dirty="0">
                <a:solidFill>
                  <a:srgbClr val="5B9BD5"/>
                </a:solidFill>
                <a:latin typeface="Arial" panose="020B0604020202020204" pitchFamily="34" charset="0"/>
                <a:ea typeface="Times New Roman" panose="02020603050405020304" pitchFamily="18" charset="0"/>
                <a:cs typeface="Times New Roman" panose="02020603050405020304" pitchFamily="18" charset="0"/>
              </a:rPr>
              <a:t>Colour: Opaque white.</a:t>
            </a:r>
            <a:endParaRPr lang="en-AU" sz="1100"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Aft>
                <a:spcPts val="600"/>
              </a:spcAft>
              <a:buFont typeface="Symbol" panose="05050102010706020507" pitchFamily="18" charset="2"/>
              <a:buChar char=""/>
            </a:pPr>
            <a:r>
              <a:rPr lang="en-AU" dirty="0">
                <a:solidFill>
                  <a:srgbClr val="5B9BD5"/>
                </a:solidFill>
                <a:latin typeface="Arial" panose="020B0604020202020204" pitchFamily="34" charset="0"/>
                <a:ea typeface="Times New Roman" panose="02020603050405020304" pitchFamily="18" charset="0"/>
                <a:cs typeface="Times New Roman" panose="02020603050405020304" pitchFamily="18" charset="0"/>
              </a:rPr>
              <a:t>Finish: Smooth, glossy.</a:t>
            </a:r>
            <a:endParaRPr lang="en-AU" sz="1100"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Aft>
                <a:spcPts val="600"/>
              </a:spcAft>
              <a:buFont typeface="Symbol" panose="05050102010706020507" pitchFamily="18" charset="2"/>
              <a:buChar char=""/>
            </a:pPr>
            <a:r>
              <a:rPr lang="en-AU" dirty="0">
                <a:solidFill>
                  <a:srgbClr val="5B9BD5"/>
                </a:solidFill>
                <a:latin typeface="Arial" panose="020B0604020202020204" pitchFamily="34" charset="0"/>
                <a:ea typeface="Times New Roman" panose="02020603050405020304" pitchFamily="18" charset="0"/>
                <a:cs typeface="Times New Roman" panose="02020603050405020304" pitchFamily="18" charset="0"/>
              </a:rPr>
              <a:t>Length: 1380 mm.</a:t>
            </a:r>
            <a:endParaRPr lang="en-AU" sz="1100"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Aft>
                <a:spcPts val="600"/>
              </a:spcAft>
              <a:buFont typeface="Symbol" panose="05050102010706020507" pitchFamily="18" charset="2"/>
              <a:buChar char=""/>
            </a:pPr>
            <a:r>
              <a:rPr lang="en-AU" dirty="0">
                <a:solidFill>
                  <a:srgbClr val="5B9BD5"/>
                </a:solidFill>
                <a:latin typeface="Arial" panose="020B0604020202020204" pitchFamily="34" charset="0"/>
                <a:ea typeface="Times New Roman" panose="02020603050405020304" pitchFamily="18" charset="0"/>
                <a:cs typeface="Times New Roman" panose="02020603050405020304" pitchFamily="18" charset="0"/>
              </a:rPr>
              <a:t>Width: 95 mm minimum, 105 mm maximum, width to be constant to within 1 mm.</a:t>
            </a:r>
            <a:endParaRPr lang="en-AU" sz="1100"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Aft>
                <a:spcPts val="600"/>
              </a:spcAft>
              <a:buFont typeface="Symbol" panose="05050102010706020507" pitchFamily="18" charset="2"/>
              <a:buChar char=""/>
            </a:pPr>
            <a:r>
              <a:rPr lang="en-AU" dirty="0">
                <a:solidFill>
                  <a:srgbClr val="5B9BD5"/>
                </a:solidFill>
                <a:latin typeface="Arial" panose="020B0604020202020204" pitchFamily="34" charset="0"/>
                <a:ea typeface="Times New Roman" panose="02020603050405020304" pitchFamily="18" charset="0"/>
                <a:cs typeface="Times New Roman" panose="02020603050405020304" pitchFamily="18" charset="0"/>
              </a:rPr>
              <a:t>Web thickness: 3 mm minimum, 5 mm maximum.</a:t>
            </a:r>
            <a:endParaRPr lang="en-AU" sz="1100" dirty="0">
              <a:latin typeface="Arial" panose="020B0604020202020204" pitchFamily="34" charset="0"/>
              <a:ea typeface="Times New Roman" panose="02020603050405020304" pitchFamily="18" charset="0"/>
              <a:cs typeface="Times New Roman" panose="02020603050405020304" pitchFamily="18" charset="0"/>
            </a:endParaRPr>
          </a:p>
          <a:p>
            <a:pPr>
              <a:spcAft>
                <a:spcPts val="1000"/>
              </a:spcAft>
            </a:pPr>
            <a:r>
              <a:rPr lang="en-AU" dirty="0">
                <a:solidFill>
                  <a:srgbClr val="70AD47"/>
                </a:solidFill>
                <a:latin typeface="Arial" panose="020B0604020202020204" pitchFamily="34" charset="0"/>
                <a:ea typeface="Times New Roman" panose="02020603050405020304" pitchFamily="18" charset="0"/>
                <a:cs typeface="Times New Roman" panose="02020603050405020304" pitchFamily="18" charset="0"/>
              </a:rPr>
              <a:t>REFERENCE</a:t>
            </a:r>
            <a:r>
              <a:rPr lang="en-AU" dirty="0">
                <a:latin typeface="Arial" panose="020B0604020202020204" pitchFamily="34" charset="0"/>
                <a:ea typeface="Times New Roman" panose="02020603050405020304" pitchFamily="18" charset="0"/>
                <a:cs typeface="Times New Roman" panose="02020603050405020304" pitchFamily="18" charset="0"/>
              </a:rPr>
              <a:t>	</a:t>
            </a:r>
            <a:r>
              <a:rPr lang="en-AU" dirty="0">
                <a:solidFill>
                  <a:srgbClr val="D6A461"/>
                </a:solidFill>
                <a:latin typeface="Arial" panose="020B0604020202020204" pitchFamily="34" charset="0"/>
                <a:ea typeface="Times New Roman" panose="02020603050405020304" pitchFamily="18" charset="0"/>
                <a:cs typeface="Times New Roman" panose="02020603050405020304" pitchFamily="18" charset="0"/>
              </a:rPr>
              <a:t>PERFORMANCE	</a:t>
            </a:r>
            <a:r>
              <a:rPr lang="en-AU" dirty="0">
                <a:latin typeface="Arial" panose="020B0604020202020204" pitchFamily="34" charset="0"/>
                <a:ea typeface="Times New Roman" panose="02020603050405020304" pitchFamily="18" charset="0"/>
                <a:cs typeface="Times New Roman" panose="02020603050405020304" pitchFamily="18" charset="0"/>
              </a:rPr>
              <a:t>	</a:t>
            </a:r>
            <a:r>
              <a:rPr lang="en-US" dirty="0">
                <a:solidFill>
                  <a:srgbClr val="5B9BD5"/>
                </a:solidFill>
                <a:latin typeface="Arial" panose="020B0604020202020204" pitchFamily="34" charset="0"/>
                <a:ea typeface="Times New Roman" panose="02020603050405020304" pitchFamily="18" charset="0"/>
                <a:cs typeface="Times New Roman" panose="02020603050405020304" pitchFamily="18" charset="0"/>
              </a:rPr>
              <a:t>DESCRIPTIVE</a:t>
            </a:r>
            <a:r>
              <a:rPr lang="en-AU" dirty="0">
                <a:latin typeface="Arial" panose="020B0604020202020204" pitchFamily="34" charset="0"/>
                <a:ea typeface="Times New Roman" panose="02020603050405020304" pitchFamily="18" charset="0"/>
                <a:cs typeface="Times New Roman" panose="02020603050405020304" pitchFamily="18" charset="0"/>
              </a:rPr>
              <a:t>	</a:t>
            </a:r>
            <a:r>
              <a:rPr lang="en-AU"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PROPRIETARY</a:t>
            </a:r>
            <a:r>
              <a:rPr lang="en-AU" dirty="0">
                <a:latin typeface="Arial" panose="020B0604020202020204" pitchFamily="34" charset="0"/>
                <a:ea typeface="Times New Roman" panose="02020603050405020304" pitchFamily="18" charset="0"/>
                <a:cs typeface="Times New Roman" panose="02020603050405020304" pitchFamily="18" charset="0"/>
              </a:rPr>
              <a:t>	</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08557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590550" y="1034363"/>
            <a:ext cx="9534525" cy="31959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p:cNvSpPr>
            <a:spLocks noGrp="1"/>
          </p:cNvSpPr>
          <p:nvPr>
            <p:ph type="title"/>
          </p:nvPr>
        </p:nvSpPr>
        <p:spPr>
          <a:xfrm>
            <a:off x="735062" y="402483"/>
            <a:ext cx="9221689" cy="738253"/>
          </a:xfrm>
        </p:spPr>
        <p:txBody>
          <a:bodyPr anchor="t">
            <a:normAutofit/>
          </a:bodyPr>
          <a:lstStyle/>
          <a:p>
            <a:r>
              <a:rPr lang="en-AU" sz="4000" b="1" dirty="0" smtClean="0">
                <a:solidFill>
                  <a:srgbClr val="CB6015"/>
                </a:solidFill>
              </a:rPr>
              <a:t>TYPES OF SPECIFICATIONS</a:t>
            </a:r>
            <a:endParaRPr lang="en-AU" sz="4000" b="1" dirty="0">
              <a:solidFill>
                <a:srgbClr val="CB6015"/>
              </a:solidFill>
            </a:endParaRPr>
          </a:p>
        </p:txBody>
      </p:sp>
      <p:sp>
        <p:nvSpPr>
          <p:cNvPr id="3" name="Content Placeholder 2"/>
          <p:cNvSpPr>
            <a:spLocks noGrp="1"/>
          </p:cNvSpPr>
          <p:nvPr>
            <p:ph idx="1"/>
          </p:nvPr>
        </p:nvSpPr>
        <p:spPr>
          <a:xfrm>
            <a:off x="735062" y="1215709"/>
            <a:ext cx="9221689" cy="4796544"/>
          </a:xfrm>
        </p:spPr>
        <p:txBody>
          <a:bodyPr>
            <a:normAutofit/>
          </a:bodyPr>
          <a:lstStyle/>
          <a:p>
            <a:pPr marL="0" lvl="0" indent="0">
              <a:buNone/>
            </a:pPr>
            <a:endParaRPr lang="en-AU" sz="1800" dirty="0">
              <a:solidFill>
                <a:prstClr val="black"/>
              </a:solidFill>
            </a:endParaRPr>
          </a:p>
          <a:p>
            <a:pPr marL="0" indent="0">
              <a:buNone/>
            </a:pPr>
            <a:endParaRPr lang="en-AU" dirty="0"/>
          </a:p>
        </p:txBody>
      </p:sp>
      <p:pic>
        <p:nvPicPr>
          <p:cNvPr id="11" name="Picture 10">
            <a:hlinkClick r:id="rId3" action="ppaction://hlinksldjump"/>
          </p:cNvPr>
          <p:cNvPicPr>
            <a:picLocks noChangeAspect="1"/>
          </p:cNvPicPr>
          <p:nvPr/>
        </p:nvPicPr>
        <p:blipFill>
          <a:blip r:embed="rId4"/>
          <a:stretch>
            <a:fillRect/>
          </a:stretch>
        </p:blipFill>
        <p:spPr>
          <a:xfrm>
            <a:off x="9873807" y="126823"/>
            <a:ext cx="543001" cy="543001"/>
          </a:xfrm>
          <a:prstGeom prst="rect">
            <a:avLst/>
          </a:prstGeom>
        </p:spPr>
      </p:pic>
      <p:sp>
        <p:nvSpPr>
          <p:cNvPr id="5" name="Rectangle 4"/>
          <p:cNvSpPr/>
          <p:nvPr/>
        </p:nvSpPr>
        <p:spPr>
          <a:xfrm>
            <a:off x="806400" y="1191600"/>
            <a:ext cx="8863200" cy="2882840"/>
          </a:xfrm>
          <a:prstGeom prst="rect">
            <a:avLst/>
          </a:prstGeom>
        </p:spPr>
        <p:txBody>
          <a:bodyPr>
            <a:spAutoFit/>
          </a:bodyPr>
          <a:lstStyle/>
          <a:p>
            <a:pPr marL="342900" lvl="0" indent="-342900">
              <a:spcAft>
                <a:spcPts val="600"/>
              </a:spcAft>
              <a:buFont typeface="+mj-lt"/>
              <a:buAutoNum type="arabicPeriod"/>
            </a:pPr>
            <a:r>
              <a:rPr lang="en-AU" sz="2400" b="1" kern="1600" cap="all" dirty="0">
                <a:latin typeface="Arial" panose="020B0604020202020204" pitchFamily="34" charset="0"/>
                <a:ea typeface="Times New Roman" panose="02020603050405020304" pitchFamily="18" charset="0"/>
                <a:cs typeface="Times New Roman" panose="02020603050405020304" pitchFamily="18" charset="0"/>
              </a:rPr>
              <a:t>Earthworks</a:t>
            </a:r>
            <a:endParaRPr lang="en-AU" sz="2000" b="1" kern="1600" cap="all" dirty="0">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spcBef>
                <a:spcPts val="1200"/>
              </a:spcBef>
              <a:spcAft>
                <a:spcPts val="600"/>
              </a:spcAft>
              <a:buFont typeface="+mj-lt"/>
              <a:buAutoNum type="arabicPeriod"/>
            </a:pPr>
            <a:r>
              <a:rPr lang="en-US" sz="2200" b="1" cap="all" dirty="0">
                <a:solidFill>
                  <a:srgbClr val="606060"/>
                </a:solidFill>
                <a:latin typeface="Arial" panose="020B0604020202020204" pitchFamily="34" charset="0"/>
                <a:ea typeface="Times New Roman" panose="02020603050405020304" pitchFamily="18" charset="0"/>
                <a:cs typeface="Times New Roman" panose="02020603050405020304" pitchFamily="18" charset="0"/>
              </a:rPr>
              <a:t>Fill material</a:t>
            </a:r>
            <a:endParaRPr lang="en-AU" b="1" cap="all" dirty="0">
              <a:solidFill>
                <a:srgbClr val="606060"/>
              </a:solidFill>
              <a:latin typeface="Arial" panose="020B0604020202020204" pitchFamily="34" charset="0"/>
              <a:ea typeface="Times New Roman" panose="02020603050405020304" pitchFamily="18" charset="0"/>
              <a:cs typeface="Times New Roman" panose="02020603050405020304" pitchFamily="18" charset="0"/>
            </a:endParaRPr>
          </a:p>
          <a:p>
            <a:pPr marL="1143000" lvl="2" indent="-228600">
              <a:spcBef>
                <a:spcPts val="1200"/>
              </a:spcBef>
              <a:spcAft>
                <a:spcPts val="600"/>
              </a:spcAft>
              <a:buFont typeface="+mj-lt"/>
              <a:buAutoNum type="arabicPeriod"/>
            </a:pPr>
            <a:r>
              <a:rPr lang="en-US" sz="2000" b="1" dirty="0">
                <a:latin typeface="Arial" panose="020B0604020202020204" pitchFamily="34" charset="0"/>
              </a:rPr>
              <a:t>General fill</a:t>
            </a:r>
            <a:endParaRPr lang="en-AU" sz="1600" b="1" dirty="0">
              <a:latin typeface="Arial" panose="020B0604020202020204" pitchFamily="34" charset="0"/>
            </a:endParaRPr>
          </a:p>
          <a:p>
            <a:pPr>
              <a:spcAft>
                <a:spcPts val="1000"/>
              </a:spcAft>
            </a:pPr>
            <a:r>
              <a:rPr lang="en-US" dirty="0">
                <a:solidFill>
                  <a:srgbClr val="5B9BD5"/>
                </a:solidFill>
                <a:latin typeface="Arial" panose="020B0604020202020204" pitchFamily="34" charset="0"/>
                <a:ea typeface="Times New Roman" panose="02020603050405020304" pitchFamily="18" charset="0"/>
                <a:cs typeface="Times New Roman" panose="02020603050405020304" pitchFamily="18" charset="0"/>
              </a:rPr>
              <a:t>Use the best locally available material. </a:t>
            </a:r>
            <a:r>
              <a:rPr lang="en-US" dirty="0" smtClean="0">
                <a:solidFill>
                  <a:srgbClr val="5B9BD5"/>
                </a:solidFill>
                <a:latin typeface="Arial" panose="020B0604020202020204" pitchFamily="34" charset="0"/>
                <a:ea typeface="Times New Roman" panose="02020603050405020304" pitchFamily="18" charset="0"/>
                <a:cs typeface="Times New Roman" panose="02020603050405020304" pitchFamily="18" charset="0"/>
              </a:rPr>
              <a:t>Use </a:t>
            </a:r>
            <a:r>
              <a:rPr lang="en-US" dirty="0">
                <a:solidFill>
                  <a:srgbClr val="5B9BD5"/>
                </a:solidFill>
                <a:latin typeface="Arial" panose="020B0604020202020204" pitchFamily="34" charset="0"/>
                <a:ea typeface="Times New Roman" panose="02020603050405020304" pitchFamily="18" charset="0"/>
                <a:cs typeface="Times New Roman" panose="02020603050405020304" pitchFamily="18" charset="0"/>
              </a:rPr>
              <a:t>fill material, whether cut or borrow, that is free of organic matter</a:t>
            </a:r>
            <a:r>
              <a:rPr lang="en-AU" dirty="0">
                <a:solidFill>
                  <a:srgbClr val="D6A461"/>
                </a:solidFill>
                <a:latin typeface="Arial" panose="020B0604020202020204" pitchFamily="34" charset="0"/>
                <a:ea typeface="Times New Roman" panose="02020603050405020304" pitchFamily="18" charset="0"/>
                <a:cs typeface="Times New Roman" panose="02020603050405020304" pitchFamily="18" charset="0"/>
              </a:rPr>
              <a:t> and has a minimum soaked CBR at 95% MMDD of 20%,</a:t>
            </a:r>
            <a:r>
              <a:rPr lang="en-AU" dirty="0">
                <a:latin typeface="Arial" panose="020B0604020202020204" pitchFamily="34" charset="0"/>
                <a:ea typeface="Times New Roman" panose="02020603050405020304" pitchFamily="18" charset="0"/>
                <a:cs typeface="Times New Roman" panose="02020603050405020304" pitchFamily="18" charset="0"/>
              </a:rPr>
              <a:t> </a:t>
            </a:r>
            <a:r>
              <a:rPr lang="en-AU" dirty="0">
                <a:solidFill>
                  <a:srgbClr val="70AD47"/>
                </a:solidFill>
                <a:latin typeface="Arial" panose="020B0604020202020204" pitchFamily="34" charset="0"/>
                <a:ea typeface="Times New Roman" panose="02020603050405020304" pitchFamily="18" charset="0"/>
                <a:cs typeface="Times New Roman" panose="02020603050405020304" pitchFamily="18" charset="0"/>
              </a:rPr>
              <a:t>to AS 1289,</a:t>
            </a:r>
            <a:r>
              <a:rPr lang="en-AU" dirty="0">
                <a:latin typeface="Arial" panose="020B0604020202020204" pitchFamily="34" charset="0"/>
                <a:ea typeface="Times New Roman" panose="02020603050405020304" pitchFamily="18" charset="0"/>
                <a:cs typeface="Times New Roman" panose="02020603050405020304" pitchFamily="18" charset="0"/>
              </a:rPr>
              <a:t> </a:t>
            </a:r>
            <a:r>
              <a:rPr lang="en-AU" dirty="0">
                <a:solidFill>
                  <a:srgbClr val="D6A461"/>
                </a:solidFill>
                <a:latin typeface="Arial" panose="020B0604020202020204" pitchFamily="34" charset="0"/>
                <a:ea typeface="Times New Roman" panose="02020603050405020304" pitchFamily="18" charset="0"/>
                <a:cs typeface="Times New Roman" panose="02020603050405020304" pitchFamily="18" charset="0"/>
              </a:rPr>
              <a:t>and a plasticity index between 2% and 15%.</a:t>
            </a:r>
            <a:endParaRPr lang="en-AU" sz="1100" dirty="0">
              <a:latin typeface="Arial" panose="020B0604020202020204" pitchFamily="34" charset="0"/>
              <a:ea typeface="Times New Roman" panose="02020603050405020304" pitchFamily="18" charset="0"/>
              <a:cs typeface="Times New Roman" panose="02020603050405020304" pitchFamily="18" charset="0"/>
            </a:endParaRPr>
          </a:p>
          <a:p>
            <a:pPr>
              <a:spcAft>
                <a:spcPts val="1000"/>
              </a:spcAft>
            </a:pPr>
            <a:r>
              <a:rPr lang="en-AU" dirty="0">
                <a:solidFill>
                  <a:srgbClr val="70AD47"/>
                </a:solidFill>
                <a:latin typeface="Arial" panose="020B0604020202020204" pitchFamily="34" charset="0"/>
                <a:ea typeface="Times New Roman" panose="02020603050405020304" pitchFamily="18" charset="0"/>
                <a:cs typeface="Times New Roman" panose="02020603050405020304" pitchFamily="18" charset="0"/>
              </a:rPr>
              <a:t>REFERENCE</a:t>
            </a:r>
            <a:r>
              <a:rPr lang="en-AU" dirty="0">
                <a:latin typeface="Arial" panose="020B0604020202020204" pitchFamily="34" charset="0"/>
                <a:ea typeface="Times New Roman" panose="02020603050405020304" pitchFamily="18" charset="0"/>
                <a:cs typeface="Times New Roman" panose="02020603050405020304" pitchFamily="18" charset="0"/>
              </a:rPr>
              <a:t>	</a:t>
            </a:r>
            <a:r>
              <a:rPr lang="en-AU" dirty="0">
                <a:solidFill>
                  <a:srgbClr val="D6A461"/>
                </a:solidFill>
                <a:latin typeface="Arial" panose="020B0604020202020204" pitchFamily="34" charset="0"/>
                <a:ea typeface="Times New Roman" panose="02020603050405020304" pitchFamily="18" charset="0"/>
                <a:cs typeface="Times New Roman" panose="02020603050405020304" pitchFamily="18" charset="0"/>
              </a:rPr>
              <a:t>PERFORMANCE	</a:t>
            </a:r>
            <a:r>
              <a:rPr lang="en-AU" dirty="0">
                <a:latin typeface="Arial" panose="020B0604020202020204" pitchFamily="34" charset="0"/>
                <a:ea typeface="Times New Roman" panose="02020603050405020304" pitchFamily="18" charset="0"/>
                <a:cs typeface="Times New Roman" panose="02020603050405020304" pitchFamily="18" charset="0"/>
              </a:rPr>
              <a:t>	</a:t>
            </a:r>
            <a:r>
              <a:rPr lang="en-US" dirty="0">
                <a:solidFill>
                  <a:srgbClr val="5B9BD5"/>
                </a:solidFill>
                <a:latin typeface="Arial" panose="020B0604020202020204" pitchFamily="34" charset="0"/>
                <a:ea typeface="Times New Roman" panose="02020603050405020304" pitchFamily="18" charset="0"/>
                <a:cs typeface="Times New Roman" panose="02020603050405020304" pitchFamily="18" charset="0"/>
              </a:rPr>
              <a:t>DESCRIPTIVE</a:t>
            </a:r>
            <a:r>
              <a:rPr lang="en-AU" dirty="0">
                <a:latin typeface="Arial" panose="020B0604020202020204" pitchFamily="34" charset="0"/>
                <a:ea typeface="Times New Roman" panose="02020603050405020304" pitchFamily="18" charset="0"/>
                <a:cs typeface="Times New Roman" panose="02020603050405020304" pitchFamily="18" charset="0"/>
              </a:rPr>
              <a:t>	</a:t>
            </a:r>
            <a:r>
              <a:rPr lang="en-AU"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PROPRIETARY</a:t>
            </a:r>
            <a:r>
              <a:rPr lang="en-AU" dirty="0">
                <a:latin typeface="Arial" panose="020B0604020202020204" pitchFamily="34" charset="0"/>
                <a:ea typeface="Times New Roman" panose="02020603050405020304" pitchFamily="18" charset="0"/>
                <a:cs typeface="Times New Roman" panose="02020603050405020304" pitchFamily="18" charset="0"/>
              </a:rPr>
              <a:t>	</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65254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5062" y="402483"/>
            <a:ext cx="9221689" cy="738253"/>
          </a:xfrm>
        </p:spPr>
        <p:txBody>
          <a:bodyPr anchor="t">
            <a:normAutofit/>
          </a:bodyPr>
          <a:lstStyle/>
          <a:p>
            <a:r>
              <a:rPr lang="en-AU" sz="4000" b="1" dirty="0" smtClean="0">
                <a:solidFill>
                  <a:srgbClr val="CB6015"/>
                </a:solidFill>
              </a:rPr>
              <a:t>SPECIFICATION WRITING</a:t>
            </a:r>
            <a:endParaRPr lang="en-AU" sz="4000" b="1" dirty="0">
              <a:solidFill>
                <a:srgbClr val="CB6015"/>
              </a:solidFill>
            </a:endParaRPr>
          </a:p>
        </p:txBody>
      </p:sp>
      <p:sp>
        <p:nvSpPr>
          <p:cNvPr id="3" name="Content Placeholder 2"/>
          <p:cNvSpPr>
            <a:spLocks noGrp="1"/>
          </p:cNvSpPr>
          <p:nvPr>
            <p:ph idx="1"/>
          </p:nvPr>
        </p:nvSpPr>
        <p:spPr>
          <a:xfrm>
            <a:off x="735062" y="1080000"/>
            <a:ext cx="9221689" cy="4796544"/>
          </a:xfrm>
        </p:spPr>
        <p:txBody>
          <a:bodyPr>
            <a:normAutofit/>
          </a:bodyPr>
          <a:lstStyle/>
          <a:p>
            <a:pPr marL="0" indent="0" algn="just">
              <a:buNone/>
            </a:pPr>
            <a:r>
              <a:rPr lang="en-AU" sz="2000" b="1" dirty="0" smtClean="0">
                <a:solidFill>
                  <a:srgbClr val="CB6015"/>
                </a:solidFill>
              </a:rPr>
              <a:t>IMPERATIVE MOOD STYLE</a:t>
            </a:r>
          </a:p>
          <a:p>
            <a:pPr marL="0" indent="0" algn="just">
              <a:buNone/>
            </a:pPr>
            <a:r>
              <a:rPr lang="en-AU" sz="2000" dirty="0"/>
              <a:t>Address the Specification to the Contractor in the direct instruction style; imperative mood of the verb; second person, singular; subject suppressed.</a:t>
            </a:r>
          </a:p>
          <a:p>
            <a:pPr marL="0" indent="0" algn="just">
              <a:buNone/>
            </a:pPr>
            <a:r>
              <a:rPr lang="en-AU" sz="2000" dirty="0"/>
              <a:t>The Imperative mood style is adopted as policy by Masterspec (USA), NBS (UK), CSC (Canada) and NATSPEC (Australia and New Zealand).</a:t>
            </a:r>
          </a:p>
          <a:p>
            <a:pPr marL="0" indent="0" algn="just">
              <a:buNone/>
            </a:pPr>
            <a:r>
              <a:rPr lang="en-AU" sz="2000" dirty="0"/>
              <a:t>For example:</a:t>
            </a:r>
          </a:p>
          <a:p>
            <a:pPr lvl="1" algn="just"/>
            <a:r>
              <a:rPr lang="en-AU" sz="2000" dirty="0" smtClean="0">
                <a:solidFill>
                  <a:srgbClr val="CB6015"/>
                </a:solidFill>
              </a:rPr>
              <a:t>Supply </a:t>
            </a:r>
            <a:r>
              <a:rPr lang="en-AU" sz="2000" dirty="0">
                <a:solidFill>
                  <a:srgbClr val="CB6015"/>
                </a:solidFill>
              </a:rPr>
              <a:t>and </a:t>
            </a:r>
            <a:r>
              <a:rPr lang="en-AU" sz="2000" dirty="0" smtClean="0">
                <a:solidFill>
                  <a:srgbClr val="CB6015"/>
                </a:solidFill>
              </a:rPr>
              <a:t>Install.   </a:t>
            </a:r>
            <a:r>
              <a:rPr lang="en-AU" sz="2000" b="1" dirty="0" smtClean="0">
                <a:solidFill>
                  <a:srgbClr val="CB6015"/>
                </a:solidFill>
              </a:rPr>
              <a:t>not   </a:t>
            </a:r>
            <a:r>
              <a:rPr lang="en-AU" sz="2000" dirty="0" smtClean="0">
                <a:solidFill>
                  <a:srgbClr val="CB6015"/>
                </a:solidFill>
              </a:rPr>
              <a:t> You </a:t>
            </a:r>
            <a:r>
              <a:rPr lang="en-AU" sz="2000" dirty="0">
                <a:solidFill>
                  <a:srgbClr val="CB6015"/>
                </a:solidFill>
              </a:rPr>
              <a:t>shall Supply and </a:t>
            </a:r>
            <a:r>
              <a:rPr lang="en-AU" sz="2000" dirty="0" smtClean="0">
                <a:solidFill>
                  <a:srgbClr val="CB6015"/>
                </a:solidFill>
              </a:rPr>
              <a:t>Install.</a:t>
            </a:r>
            <a:endParaRPr lang="en-AU" sz="2000" dirty="0">
              <a:solidFill>
                <a:srgbClr val="CB6015"/>
              </a:solidFill>
            </a:endParaRPr>
          </a:p>
          <a:p>
            <a:pPr lvl="1" algn="just"/>
            <a:r>
              <a:rPr lang="en-AU" sz="2000" dirty="0" smtClean="0">
                <a:solidFill>
                  <a:srgbClr val="CB6015"/>
                </a:solidFill>
              </a:rPr>
              <a:t>Lay tiles.   </a:t>
            </a:r>
            <a:r>
              <a:rPr lang="en-AU" sz="2000" b="1" dirty="0" smtClean="0">
                <a:solidFill>
                  <a:srgbClr val="CB6015"/>
                </a:solidFill>
              </a:rPr>
              <a:t>not   </a:t>
            </a:r>
            <a:r>
              <a:rPr lang="en-AU" sz="2000" dirty="0" smtClean="0">
                <a:solidFill>
                  <a:srgbClr val="CB6015"/>
                </a:solidFill>
              </a:rPr>
              <a:t>Tiles </a:t>
            </a:r>
            <a:r>
              <a:rPr lang="en-AU" sz="2000" dirty="0">
                <a:solidFill>
                  <a:srgbClr val="CB6015"/>
                </a:solidFill>
              </a:rPr>
              <a:t>shall be laid.</a:t>
            </a:r>
          </a:p>
          <a:p>
            <a:pPr lvl="1" algn="just"/>
            <a:r>
              <a:rPr lang="en-AU" sz="2000" dirty="0" smtClean="0">
                <a:solidFill>
                  <a:srgbClr val="CB6015"/>
                </a:solidFill>
              </a:rPr>
              <a:t>Provide </a:t>
            </a:r>
            <a:r>
              <a:rPr lang="en-AU" sz="2000" dirty="0">
                <a:solidFill>
                  <a:srgbClr val="CB6015"/>
                </a:solidFill>
              </a:rPr>
              <a:t>light </a:t>
            </a:r>
            <a:r>
              <a:rPr lang="en-AU" sz="2000" dirty="0" smtClean="0">
                <a:solidFill>
                  <a:srgbClr val="CB6015"/>
                </a:solidFill>
              </a:rPr>
              <a:t>fittings.   </a:t>
            </a:r>
            <a:r>
              <a:rPr lang="en-AU" sz="2000" b="1" dirty="0" smtClean="0">
                <a:solidFill>
                  <a:srgbClr val="CB6015"/>
                </a:solidFill>
              </a:rPr>
              <a:t>not</a:t>
            </a:r>
            <a:r>
              <a:rPr lang="en-AU" sz="2000" dirty="0" smtClean="0">
                <a:solidFill>
                  <a:srgbClr val="CB6015"/>
                </a:solidFill>
              </a:rPr>
              <a:t>   The </a:t>
            </a:r>
            <a:r>
              <a:rPr lang="en-AU" sz="2000" dirty="0">
                <a:solidFill>
                  <a:srgbClr val="CB6015"/>
                </a:solidFill>
              </a:rPr>
              <a:t>contractor shall provide light fittings.</a:t>
            </a:r>
          </a:p>
          <a:p>
            <a:pPr marL="0" indent="0" algn="just">
              <a:buNone/>
            </a:pPr>
            <a:r>
              <a:rPr lang="en-AU" sz="2000" dirty="0"/>
              <a:t>The </a:t>
            </a:r>
            <a:r>
              <a:rPr lang="en-AU" sz="2000" dirty="0" smtClean="0"/>
              <a:t>active </a:t>
            </a:r>
            <a:r>
              <a:rPr lang="en-AU" sz="2000" dirty="0"/>
              <a:t>verb is usually the first word in each sentence. The words “the Contractor shall” are usually made redundant, by putting the verb in the Imperative mood.</a:t>
            </a:r>
          </a:p>
          <a:p>
            <a:pPr marL="0" indent="0" algn="just">
              <a:buNone/>
            </a:pPr>
            <a:r>
              <a:rPr lang="en-AU" sz="2000" dirty="0"/>
              <a:t>Using the imperative mood results in specifications that are shorter, crisper, and easier to understand.</a:t>
            </a:r>
          </a:p>
          <a:p>
            <a:pPr marL="0" indent="0">
              <a:buNone/>
            </a:pPr>
            <a:endParaRPr lang="en-AU" sz="2000" b="1" dirty="0" smtClean="0">
              <a:solidFill>
                <a:srgbClr val="CB6015"/>
              </a:solidFill>
            </a:endParaRPr>
          </a:p>
          <a:p>
            <a:pPr marL="0" indent="0">
              <a:buNone/>
            </a:pPr>
            <a:endParaRPr lang="en-AU" sz="2000" b="1" dirty="0">
              <a:solidFill>
                <a:srgbClr val="CB6015"/>
              </a:solidFill>
            </a:endParaRPr>
          </a:p>
        </p:txBody>
      </p:sp>
      <p:pic>
        <p:nvPicPr>
          <p:cNvPr id="8" name="Picture 7"/>
          <p:cNvPicPr>
            <a:picLocks noChangeAspect="1"/>
          </p:cNvPicPr>
          <p:nvPr/>
        </p:nvPicPr>
        <p:blipFill>
          <a:blip r:embed="rId4"/>
          <a:stretch>
            <a:fillRect/>
          </a:stretch>
        </p:blipFill>
        <p:spPr>
          <a:xfrm>
            <a:off x="-248186" y="5404783"/>
            <a:ext cx="10691813" cy="1075846"/>
          </a:xfrm>
          <a:prstGeom prst="rect">
            <a:avLst/>
          </a:prstGeom>
        </p:spPr>
      </p:pic>
      <p:pic>
        <p:nvPicPr>
          <p:cNvPr id="10" name="Picture 9">
            <a:hlinkClick r:id="rId5" action="ppaction://hlinksldjump"/>
          </p:cNvPr>
          <p:cNvPicPr>
            <a:picLocks noChangeAspect="1"/>
          </p:cNvPicPr>
          <p:nvPr/>
        </p:nvPicPr>
        <p:blipFill>
          <a:blip r:embed="rId6"/>
          <a:stretch>
            <a:fillRect/>
          </a:stretch>
        </p:blipFill>
        <p:spPr>
          <a:xfrm>
            <a:off x="9873807" y="126823"/>
            <a:ext cx="543001" cy="543001"/>
          </a:xfrm>
          <a:prstGeom prst="rect">
            <a:avLst/>
          </a:prstGeom>
        </p:spPr>
      </p:pic>
    </p:spTree>
    <p:extLst>
      <p:ext uri="{BB962C8B-B14F-4D97-AF65-F5344CB8AC3E}">
        <p14:creationId xmlns:p14="http://schemas.microsoft.com/office/powerpoint/2010/main" val="283238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 calcmode="lin" valueType="num">
                                      <p:cBhvr additive="base">
                                        <p:cTn id="1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 calcmode="lin" valueType="num">
                                      <p:cBhvr additive="base">
                                        <p:cTn id="2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 calcmode="lin" valueType="num">
                                      <p:cBhvr additive="base">
                                        <p:cTn id="3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5062" y="402483"/>
            <a:ext cx="9221689" cy="738253"/>
          </a:xfrm>
        </p:spPr>
        <p:txBody>
          <a:bodyPr anchor="t">
            <a:normAutofit/>
          </a:bodyPr>
          <a:lstStyle/>
          <a:p>
            <a:r>
              <a:rPr lang="en-AU" sz="4000" b="1" dirty="0" smtClean="0">
                <a:solidFill>
                  <a:srgbClr val="CB6015"/>
                </a:solidFill>
              </a:rPr>
              <a:t>SPECIFICATION WRITING</a:t>
            </a:r>
            <a:endParaRPr lang="en-AU" sz="4000" b="1" dirty="0">
              <a:solidFill>
                <a:srgbClr val="CB6015"/>
              </a:solidFill>
            </a:endParaRPr>
          </a:p>
        </p:txBody>
      </p:sp>
      <p:sp>
        <p:nvSpPr>
          <p:cNvPr id="3" name="Content Placeholder 2"/>
          <p:cNvSpPr>
            <a:spLocks noGrp="1"/>
          </p:cNvSpPr>
          <p:nvPr>
            <p:ph idx="1"/>
          </p:nvPr>
        </p:nvSpPr>
        <p:spPr>
          <a:xfrm>
            <a:off x="735062" y="1080000"/>
            <a:ext cx="9221689" cy="2791847"/>
          </a:xfrm>
        </p:spPr>
        <p:txBody>
          <a:bodyPr>
            <a:normAutofit/>
          </a:bodyPr>
          <a:lstStyle/>
          <a:p>
            <a:pPr marL="0" indent="0" algn="just">
              <a:buNone/>
            </a:pPr>
            <a:r>
              <a:rPr lang="en-AU" sz="2000" b="1" dirty="0" smtClean="0">
                <a:solidFill>
                  <a:srgbClr val="CB6015"/>
                </a:solidFill>
              </a:rPr>
              <a:t>REPETITION</a:t>
            </a:r>
          </a:p>
          <a:p>
            <a:pPr marL="0" indent="0" algn="just">
              <a:buNone/>
            </a:pPr>
            <a:r>
              <a:rPr lang="en-AU" sz="2000" dirty="0"/>
              <a:t>Avoid repetition within the specification and between the specification, drawings and other contract documents. Say everything, but say it only once</a:t>
            </a:r>
            <a:r>
              <a:rPr lang="en-AU" sz="2000" dirty="0" smtClean="0"/>
              <a:t>.</a:t>
            </a:r>
          </a:p>
          <a:p>
            <a:pPr marL="0" indent="0" algn="just">
              <a:buNone/>
            </a:pPr>
            <a:r>
              <a:rPr lang="en-AU" sz="2000" b="1" dirty="0">
                <a:solidFill>
                  <a:srgbClr val="CB6015"/>
                </a:solidFill>
              </a:rPr>
              <a:t>STRUCTURE</a:t>
            </a:r>
          </a:p>
          <a:p>
            <a:pPr marL="0" indent="0" algn="just">
              <a:buNone/>
            </a:pPr>
            <a:r>
              <a:rPr lang="en-AU" sz="2000" dirty="0"/>
              <a:t>Break long clauses into subclauses, </a:t>
            </a:r>
            <a:r>
              <a:rPr lang="en-AU" sz="2000" dirty="0" smtClean="0"/>
              <a:t>paragraphs, </a:t>
            </a:r>
            <a:r>
              <a:rPr lang="en-AU" sz="2000" dirty="0"/>
              <a:t>and subparagraphs with titles or bullet points.</a:t>
            </a:r>
          </a:p>
          <a:p>
            <a:pPr marL="0" indent="0" algn="just">
              <a:buNone/>
            </a:pPr>
            <a:r>
              <a:rPr lang="en-AU" sz="2000" dirty="0"/>
              <a:t>Standardise text of common clauses and subclauses</a:t>
            </a:r>
            <a:r>
              <a:rPr lang="en-AU" sz="2000" dirty="0" smtClean="0"/>
              <a:t>.</a:t>
            </a:r>
          </a:p>
          <a:p>
            <a:pPr marL="0" indent="0">
              <a:buNone/>
            </a:pPr>
            <a:endParaRPr lang="en-AU" sz="2000" dirty="0" smtClean="0"/>
          </a:p>
          <a:p>
            <a:pPr marL="0" indent="0">
              <a:buNone/>
            </a:pPr>
            <a:endParaRPr lang="en-AU" sz="2000" b="1" dirty="0">
              <a:solidFill>
                <a:srgbClr val="CB6015"/>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7145" y="4316654"/>
            <a:ext cx="4934480" cy="2158836"/>
          </a:xfrm>
          <a:prstGeom prst="rect">
            <a:avLst/>
          </a:prstGeom>
          <a:ln>
            <a:solidFill>
              <a:schemeClr val="tx1"/>
            </a:solidFill>
          </a:ln>
          <a:effectLst>
            <a:outerShdw blurRad="190500" algn="tl" rotWithShape="0">
              <a:srgbClr val="000000">
                <a:alpha val="70000"/>
              </a:srgbClr>
            </a:outerShdw>
          </a:effectLst>
        </p:spPr>
      </p:pic>
      <p:sp>
        <p:nvSpPr>
          <p:cNvPr id="7" name="Rectangle 6"/>
          <p:cNvSpPr/>
          <p:nvPr/>
        </p:nvSpPr>
        <p:spPr>
          <a:xfrm>
            <a:off x="735063" y="3909656"/>
            <a:ext cx="4898094" cy="2554545"/>
          </a:xfrm>
          <a:prstGeom prst="rect">
            <a:avLst/>
          </a:prstGeom>
        </p:spPr>
        <p:txBody>
          <a:bodyPr wrap="square">
            <a:spAutoFit/>
          </a:bodyPr>
          <a:lstStyle/>
          <a:p>
            <a:pPr algn="just"/>
            <a:r>
              <a:rPr lang="en-AU" sz="2000" b="1" dirty="0">
                <a:solidFill>
                  <a:srgbClr val="CB6015"/>
                </a:solidFill>
              </a:rPr>
              <a:t>PLAIN LANGUAGE</a:t>
            </a:r>
          </a:p>
          <a:p>
            <a:pPr algn="just"/>
            <a:r>
              <a:rPr lang="en-AU" sz="2000" dirty="0"/>
              <a:t>Everyday language is easily understood by both the Layman and the Specialist. Use familiar and precise words and </a:t>
            </a:r>
            <a:r>
              <a:rPr lang="en-AU" sz="2000" dirty="0" smtClean="0"/>
              <a:t>terms. </a:t>
            </a:r>
          </a:p>
          <a:p>
            <a:pPr algn="just"/>
            <a:endParaRPr lang="en-AU" sz="2000" dirty="0"/>
          </a:p>
          <a:p>
            <a:pPr algn="just"/>
            <a:r>
              <a:rPr lang="en-AU" sz="2000" dirty="0" smtClean="0"/>
              <a:t>Avoid </a:t>
            </a:r>
            <a:r>
              <a:rPr lang="en-AU" sz="2000" dirty="0"/>
              <a:t>un-necessary words. Clearly convey the meaning, and avoid using Legal or Commercial phrases.</a:t>
            </a:r>
          </a:p>
        </p:txBody>
      </p:sp>
      <p:pic>
        <p:nvPicPr>
          <p:cNvPr id="9" name="Picture 8">
            <a:hlinkClick r:id="rId4" action="ppaction://hlinksldjump"/>
          </p:cNvPr>
          <p:cNvPicPr>
            <a:picLocks noChangeAspect="1"/>
          </p:cNvPicPr>
          <p:nvPr/>
        </p:nvPicPr>
        <p:blipFill>
          <a:blip r:embed="rId5"/>
          <a:stretch>
            <a:fillRect/>
          </a:stretch>
        </p:blipFill>
        <p:spPr>
          <a:xfrm>
            <a:off x="9873807" y="126823"/>
            <a:ext cx="543001" cy="543001"/>
          </a:xfrm>
          <a:prstGeom prst="rect">
            <a:avLst/>
          </a:prstGeom>
        </p:spPr>
      </p:pic>
    </p:spTree>
    <p:extLst>
      <p:ext uri="{BB962C8B-B14F-4D97-AF65-F5344CB8AC3E}">
        <p14:creationId xmlns:p14="http://schemas.microsoft.com/office/powerpoint/2010/main" val="369887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fade">
                                      <p:cBhvr>
                                        <p:cTn id="20" dur="500"/>
                                        <p:tgtEl>
                                          <p:spTgt spid="7">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fade">
                                      <p:cBhvr>
                                        <p:cTn id="23" dur="500"/>
                                        <p:tgtEl>
                                          <p:spTgt spid="7">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5062" y="402483"/>
            <a:ext cx="9221689" cy="738253"/>
          </a:xfrm>
        </p:spPr>
        <p:txBody>
          <a:bodyPr anchor="t">
            <a:normAutofit/>
          </a:bodyPr>
          <a:lstStyle/>
          <a:p>
            <a:r>
              <a:rPr lang="en-AU" sz="4000" b="1" dirty="0" smtClean="0">
                <a:solidFill>
                  <a:srgbClr val="CB6015"/>
                </a:solidFill>
              </a:rPr>
              <a:t>SPECIFICATION WRITING</a:t>
            </a:r>
            <a:endParaRPr lang="en-AU" sz="4000" b="1" dirty="0">
              <a:solidFill>
                <a:srgbClr val="CB6015"/>
              </a:solidFill>
            </a:endParaRPr>
          </a:p>
        </p:txBody>
      </p:sp>
      <p:sp>
        <p:nvSpPr>
          <p:cNvPr id="3" name="Content Placeholder 2"/>
          <p:cNvSpPr>
            <a:spLocks noGrp="1"/>
          </p:cNvSpPr>
          <p:nvPr>
            <p:ph idx="1"/>
          </p:nvPr>
        </p:nvSpPr>
        <p:spPr>
          <a:xfrm>
            <a:off x="735062" y="1080000"/>
            <a:ext cx="9221689" cy="1898590"/>
          </a:xfrm>
        </p:spPr>
        <p:txBody>
          <a:bodyPr>
            <a:normAutofit/>
          </a:bodyPr>
          <a:lstStyle/>
          <a:p>
            <a:pPr marL="0" indent="0">
              <a:buNone/>
            </a:pPr>
            <a:r>
              <a:rPr lang="en-AU" sz="2000" b="1" dirty="0">
                <a:solidFill>
                  <a:srgbClr val="CB6015"/>
                </a:solidFill>
              </a:rPr>
              <a:t>CURRENCY</a:t>
            </a:r>
          </a:p>
          <a:p>
            <a:pPr marL="0" indent="0" algn="just">
              <a:buNone/>
            </a:pPr>
            <a:r>
              <a:rPr lang="en-AU" sz="2000" dirty="0"/>
              <a:t>To be effective, project specifications should reflect current requirements and practices.</a:t>
            </a:r>
          </a:p>
          <a:p>
            <a:pPr marL="0" indent="0" algn="just">
              <a:buNone/>
            </a:pPr>
            <a:r>
              <a:rPr lang="en-AU" sz="2000" dirty="0"/>
              <a:t>The best way of making sure a new specification is up-to-date is to use the latest </a:t>
            </a:r>
            <a:r>
              <a:rPr lang="en-AU" sz="2000" dirty="0" err="1"/>
              <a:t>worksection</a:t>
            </a:r>
            <a:r>
              <a:rPr lang="en-AU" sz="2000" dirty="0"/>
              <a:t> template available through Tender Documents Online (TDO).</a:t>
            </a:r>
          </a:p>
          <a:p>
            <a:pPr marL="0" indent="0" algn="just">
              <a:buNone/>
            </a:pPr>
            <a:endParaRPr lang="en-AU" sz="2000" dirty="0"/>
          </a:p>
        </p:txBody>
      </p:sp>
      <p:pic>
        <p:nvPicPr>
          <p:cNvPr id="10" name="Picture 9">
            <a:hlinkClick r:id="rId4" action="ppaction://hlinksldjump"/>
          </p:cNvPr>
          <p:cNvPicPr>
            <a:picLocks noChangeAspect="1"/>
          </p:cNvPicPr>
          <p:nvPr/>
        </p:nvPicPr>
        <p:blipFill>
          <a:blip r:embed="rId5"/>
          <a:stretch>
            <a:fillRect/>
          </a:stretch>
        </p:blipFill>
        <p:spPr>
          <a:xfrm>
            <a:off x="9873807" y="126823"/>
            <a:ext cx="543001" cy="543001"/>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0388" y="2969063"/>
            <a:ext cx="6905188" cy="3417798"/>
          </a:xfrm>
          <a:prstGeom prst="rect">
            <a:avLst/>
          </a:prstGeom>
          <a:ln>
            <a:solidFill>
              <a:schemeClr val="tx1"/>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12752746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5062" y="402483"/>
            <a:ext cx="9221689" cy="738253"/>
          </a:xfrm>
        </p:spPr>
        <p:txBody>
          <a:bodyPr anchor="t">
            <a:normAutofit/>
          </a:bodyPr>
          <a:lstStyle/>
          <a:p>
            <a:r>
              <a:rPr lang="en-AU" sz="4000" b="1" dirty="0" smtClean="0">
                <a:solidFill>
                  <a:srgbClr val="CB6015"/>
                </a:solidFill>
              </a:rPr>
              <a:t>SPECIFICATION SERVICES</a:t>
            </a:r>
            <a:endParaRPr lang="en-AU" sz="4000" b="1" dirty="0">
              <a:solidFill>
                <a:srgbClr val="CB6015"/>
              </a:solidFill>
            </a:endParaRPr>
          </a:p>
        </p:txBody>
      </p:sp>
      <p:sp>
        <p:nvSpPr>
          <p:cNvPr id="3" name="Content Placeholder 2"/>
          <p:cNvSpPr>
            <a:spLocks noGrp="1"/>
          </p:cNvSpPr>
          <p:nvPr>
            <p:ph idx="1"/>
          </p:nvPr>
        </p:nvSpPr>
        <p:spPr>
          <a:xfrm>
            <a:off x="735062" y="1080000"/>
            <a:ext cx="9221689" cy="4796544"/>
          </a:xfrm>
        </p:spPr>
        <p:txBody>
          <a:bodyPr tIns="0">
            <a:normAutofit/>
          </a:bodyPr>
          <a:lstStyle/>
          <a:p>
            <a:pPr marL="0" indent="0">
              <a:buNone/>
            </a:pPr>
            <a:r>
              <a:rPr lang="en-AU" sz="2000" b="1" dirty="0" smtClean="0">
                <a:solidFill>
                  <a:srgbClr val="CB6015"/>
                </a:solidFill>
              </a:rPr>
              <a:t>WHO WE ARE</a:t>
            </a:r>
            <a:endParaRPr lang="en-AU" sz="2000" b="1" dirty="0">
              <a:solidFill>
                <a:srgbClr val="CB6015"/>
              </a:solidFill>
            </a:endParaRPr>
          </a:p>
        </p:txBody>
      </p:sp>
      <p:pic>
        <p:nvPicPr>
          <p:cNvPr id="7" name="Picture 6"/>
          <p:cNvPicPr>
            <a:picLocks noChangeAspect="1"/>
          </p:cNvPicPr>
          <p:nvPr/>
        </p:nvPicPr>
        <p:blipFill>
          <a:blip r:embed="rId4"/>
          <a:stretch>
            <a:fillRect/>
          </a:stretch>
        </p:blipFill>
        <p:spPr>
          <a:xfrm>
            <a:off x="2609257" y="892794"/>
            <a:ext cx="1590897" cy="905001"/>
          </a:xfrm>
          <a:prstGeom prst="rect">
            <a:avLst/>
          </a:prstGeom>
        </p:spPr>
      </p:pic>
      <p:pic>
        <p:nvPicPr>
          <p:cNvPr id="8" name="Picture 7"/>
          <p:cNvPicPr>
            <a:picLocks noChangeAspect="1"/>
          </p:cNvPicPr>
          <p:nvPr/>
        </p:nvPicPr>
        <p:blipFill>
          <a:blip r:embed="rId5"/>
          <a:stretch>
            <a:fillRect/>
          </a:stretch>
        </p:blipFill>
        <p:spPr>
          <a:xfrm>
            <a:off x="2609257" y="1658176"/>
            <a:ext cx="1648055" cy="1629002"/>
          </a:xfrm>
          <a:prstGeom prst="rect">
            <a:avLst/>
          </a:prstGeom>
        </p:spPr>
      </p:pic>
      <p:pic>
        <p:nvPicPr>
          <p:cNvPr id="9" name="Picture 8"/>
          <p:cNvPicPr>
            <a:picLocks noChangeAspect="1"/>
          </p:cNvPicPr>
          <p:nvPr/>
        </p:nvPicPr>
        <p:blipFill>
          <a:blip r:embed="rId6"/>
          <a:stretch>
            <a:fillRect/>
          </a:stretch>
        </p:blipFill>
        <p:spPr>
          <a:xfrm>
            <a:off x="1395352" y="3158322"/>
            <a:ext cx="1667108" cy="838317"/>
          </a:xfrm>
          <a:prstGeom prst="rect">
            <a:avLst/>
          </a:prstGeom>
        </p:spPr>
      </p:pic>
      <p:pic>
        <p:nvPicPr>
          <p:cNvPr id="10" name="Picture 9"/>
          <p:cNvPicPr>
            <a:picLocks noChangeAspect="1"/>
          </p:cNvPicPr>
          <p:nvPr/>
        </p:nvPicPr>
        <p:blipFill>
          <a:blip r:embed="rId7"/>
          <a:stretch>
            <a:fillRect/>
          </a:stretch>
        </p:blipFill>
        <p:spPr>
          <a:xfrm>
            <a:off x="1328668" y="3931848"/>
            <a:ext cx="1800476" cy="1648055"/>
          </a:xfrm>
          <a:prstGeom prst="rect">
            <a:avLst/>
          </a:prstGeom>
        </p:spPr>
      </p:pic>
      <p:pic>
        <p:nvPicPr>
          <p:cNvPr id="14" name="Picture 13"/>
          <p:cNvPicPr>
            <a:picLocks noChangeAspect="1"/>
          </p:cNvPicPr>
          <p:nvPr/>
        </p:nvPicPr>
        <p:blipFill>
          <a:blip r:embed="rId8"/>
          <a:stretch>
            <a:fillRect/>
          </a:stretch>
        </p:blipFill>
        <p:spPr>
          <a:xfrm>
            <a:off x="4573833" y="2859646"/>
            <a:ext cx="1676634" cy="1571844"/>
          </a:xfrm>
          <a:prstGeom prst="rect">
            <a:avLst/>
          </a:prstGeom>
        </p:spPr>
      </p:pic>
      <p:pic>
        <p:nvPicPr>
          <p:cNvPr id="15" name="Picture 14"/>
          <p:cNvPicPr>
            <a:picLocks noChangeAspect="1"/>
          </p:cNvPicPr>
          <p:nvPr/>
        </p:nvPicPr>
        <p:blipFill>
          <a:blip r:embed="rId9"/>
          <a:stretch>
            <a:fillRect/>
          </a:stretch>
        </p:blipFill>
        <p:spPr>
          <a:xfrm>
            <a:off x="1328668" y="5567507"/>
            <a:ext cx="1676634" cy="1571844"/>
          </a:xfrm>
          <a:prstGeom prst="rect">
            <a:avLst/>
          </a:prstGeom>
        </p:spPr>
      </p:pic>
      <p:pic>
        <p:nvPicPr>
          <p:cNvPr id="16" name="Picture 15"/>
          <p:cNvPicPr>
            <a:picLocks noChangeAspect="1"/>
          </p:cNvPicPr>
          <p:nvPr/>
        </p:nvPicPr>
        <p:blipFill>
          <a:blip r:embed="rId10"/>
          <a:stretch>
            <a:fillRect/>
          </a:stretch>
        </p:blipFill>
        <p:spPr>
          <a:xfrm>
            <a:off x="3762515" y="3219494"/>
            <a:ext cx="1629002" cy="847843"/>
          </a:xfrm>
          <a:prstGeom prst="rect">
            <a:avLst/>
          </a:prstGeom>
        </p:spPr>
      </p:pic>
      <p:pic>
        <p:nvPicPr>
          <p:cNvPr id="17" name="Picture 16"/>
          <p:cNvPicPr>
            <a:picLocks noChangeAspect="1"/>
          </p:cNvPicPr>
          <p:nvPr/>
        </p:nvPicPr>
        <p:blipFill>
          <a:blip r:embed="rId11"/>
          <a:stretch>
            <a:fillRect/>
          </a:stretch>
        </p:blipFill>
        <p:spPr>
          <a:xfrm>
            <a:off x="3656066" y="3931848"/>
            <a:ext cx="1705213" cy="1609950"/>
          </a:xfrm>
          <a:prstGeom prst="rect">
            <a:avLst/>
          </a:prstGeom>
        </p:spPr>
      </p:pic>
      <p:pic>
        <p:nvPicPr>
          <p:cNvPr id="18" name="Picture 17"/>
          <p:cNvPicPr>
            <a:picLocks noChangeAspect="1"/>
          </p:cNvPicPr>
          <p:nvPr/>
        </p:nvPicPr>
        <p:blipFill>
          <a:blip r:embed="rId12"/>
          <a:stretch>
            <a:fillRect/>
          </a:stretch>
        </p:blipFill>
        <p:spPr>
          <a:xfrm>
            <a:off x="3598908" y="5503692"/>
            <a:ext cx="1648055" cy="1581371"/>
          </a:xfrm>
          <a:prstGeom prst="rect">
            <a:avLst/>
          </a:prstGeom>
        </p:spPr>
      </p:pic>
      <p:pic>
        <p:nvPicPr>
          <p:cNvPr id="20" name="Picture 19"/>
          <p:cNvPicPr>
            <a:picLocks noChangeAspect="1"/>
          </p:cNvPicPr>
          <p:nvPr/>
        </p:nvPicPr>
        <p:blipFill>
          <a:blip r:embed="rId13"/>
          <a:stretch>
            <a:fillRect/>
          </a:stretch>
        </p:blipFill>
        <p:spPr>
          <a:xfrm>
            <a:off x="5246963" y="5495166"/>
            <a:ext cx="1571844" cy="1648055"/>
          </a:xfrm>
          <a:prstGeom prst="rect">
            <a:avLst/>
          </a:prstGeom>
        </p:spPr>
      </p:pic>
      <p:pic>
        <p:nvPicPr>
          <p:cNvPr id="36" name="Picture 35"/>
          <p:cNvPicPr>
            <a:picLocks noChangeAspect="1"/>
          </p:cNvPicPr>
          <p:nvPr/>
        </p:nvPicPr>
        <p:blipFill>
          <a:blip r:embed="rId14"/>
          <a:stretch>
            <a:fillRect/>
          </a:stretch>
        </p:blipFill>
        <p:spPr>
          <a:xfrm>
            <a:off x="6974791" y="5455606"/>
            <a:ext cx="1667108" cy="1657581"/>
          </a:xfrm>
          <a:prstGeom prst="rect">
            <a:avLst/>
          </a:prstGeom>
        </p:spPr>
      </p:pic>
      <p:sp>
        <p:nvSpPr>
          <p:cNvPr id="37" name="TextBox 36"/>
          <p:cNvSpPr txBox="1"/>
          <p:nvPr/>
        </p:nvSpPr>
        <p:spPr>
          <a:xfrm>
            <a:off x="2820449" y="2309219"/>
            <a:ext cx="1188146" cy="492443"/>
          </a:xfrm>
          <a:prstGeom prst="rect">
            <a:avLst/>
          </a:prstGeom>
          <a:noFill/>
        </p:spPr>
        <p:txBody>
          <a:bodyPr wrap="none" rtlCol="0">
            <a:spAutoFit/>
          </a:bodyPr>
          <a:lstStyle/>
          <a:p>
            <a:pPr algn="ctr"/>
            <a:r>
              <a:rPr lang="en-AU" sz="1300" b="1" dirty="0" smtClean="0">
                <a:solidFill>
                  <a:srgbClr val="CB6015"/>
                </a:solidFill>
                <a:latin typeface="Segoe Print" panose="02000600000000000000" pitchFamily="2" charset="0"/>
              </a:rPr>
              <a:t>LAWRENCE</a:t>
            </a:r>
          </a:p>
          <a:p>
            <a:pPr algn="ctr"/>
            <a:r>
              <a:rPr lang="en-AU" sz="1300" b="1" dirty="0" smtClean="0">
                <a:solidFill>
                  <a:srgbClr val="CB6015"/>
                </a:solidFill>
                <a:latin typeface="Segoe Print" panose="02000600000000000000" pitchFamily="2" charset="0"/>
              </a:rPr>
              <a:t>FOSCARO</a:t>
            </a:r>
            <a:endParaRPr lang="en-AU" sz="1300" b="1" dirty="0">
              <a:solidFill>
                <a:srgbClr val="CB6015"/>
              </a:solidFill>
              <a:latin typeface="Segoe Print" panose="02000600000000000000" pitchFamily="2" charset="0"/>
            </a:endParaRPr>
          </a:p>
        </p:txBody>
      </p:sp>
      <p:sp>
        <p:nvSpPr>
          <p:cNvPr id="40" name="TextBox 39"/>
          <p:cNvSpPr txBox="1"/>
          <p:nvPr/>
        </p:nvSpPr>
        <p:spPr>
          <a:xfrm>
            <a:off x="1445737" y="4638750"/>
            <a:ext cx="1540806" cy="492443"/>
          </a:xfrm>
          <a:prstGeom prst="rect">
            <a:avLst/>
          </a:prstGeom>
          <a:noFill/>
        </p:spPr>
        <p:txBody>
          <a:bodyPr wrap="none" rtlCol="0">
            <a:spAutoFit/>
          </a:bodyPr>
          <a:lstStyle/>
          <a:p>
            <a:pPr algn="ctr"/>
            <a:r>
              <a:rPr lang="en-AU" sz="1300" b="1" dirty="0">
                <a:solidFill>
                  <a:srgbClr val="CB6015"/>
                </a:solidFill>
                <a:latin typeface="Segoe Print" panose="02000600000000000000" pitchFamily="2" charset="0"/>
              </a:rPr>
              <a:t>ROBERT</a:t>
            </a:r>
          </a:p>
          <a:p>
            <a:pPr algn="ctr"/>
            <a:r>
              <a:rPr lang="en-AU" sz="1300" b="1" dirty="0">
                <a:solidFill>
                  <a:srgbClr val="CB6015"/>
                </a:solidFill>
                <a:latin typeface="Segoe Print" panose="02000600000000000000" pitchFamily="2" charset="0"/>
              </a:rPr>
              <a:t>HAAKMEESTER</a:t>
            </a:r>
          </a:p>
        </p:txBody>
      </p:sp>
      <p:sp>
        <p:nvSpPr>
          <p:cNvPr id="41" name="TextBox 40"/>
          <p:cNvSpPr txBox="1"/>
          <p:nvPr/>
        </p:nvSpPr>
        <p:spPr>
          <a:xfrm>
            <a:off x="3671556" y="4452129"/>
            <a:ext cx="1370888" cy="569387"/>
          </a:xfrm>
          <a:prstGeom prst="rect">
            <a:avLst/>
          </a:prstGeom>
          <a:noFill/>
        </p:spPr>
        <p:txBody>
          <a:bodyPr wrap="none" rtlCol="0">
            <a:spAutoFit/>
          </a:bodyPr>
          <a:lstStyle/>
          <a:p>
            <a:pPr lvl="1" algn="ctr"/>
            <a:r>
              <a:rPr lang="en-AU" sz="1300" b="1" dirty="0">
                <a:solidFill>
                  <a:srgbClr val="CB6015"/>
                </a:solidFill>
                <a:latin typeface="Segoe Print" panose="02000600000000000000" pitchFamily="2" charset="0"/>
              </a:rPr>
              <a:t>TONY</a:t>
            </a:r>
            <a:r>
              <a:rPr lang="en-AU" dirty="0" smtClean="0"/>
              <a:t> </a:t>
            </a:r>
          </a:p>
          <a:p>
            <a:pPr lvl="1" algn="ctr"/>
            <a:r>
              <a:rPr lang="en-AU" sz="1300" b="1" dirty="0">
                <a:solidFill>
                  <a:srgbClr val="CB6015"/>
                </a:solidFill>
                <a:latin typeface="Segoe Print" panose="02000600000000000000" pitchFamily="2" charset="0"/>
              </a:rPr>
              <a:t>McLEAN</a:t>
            </a:r>
          </a:p>
        </p:txBody>
      </p:sp>
      <p:sp>
        <p:nvSpPr>
          <p:cNvPr id="42" name="TextBox 41"/>
          <p:cNvSpPr txBox="1"/>
          <p:nvPr/>
        </p:nvSpPr>
        <p:spPr>
          <a:xfrm>
            <a:off x="1718987" y="6286890"/>
            <a:ext cx="845103" cy="492443"/>
          </a:xfrm>
          <a:prstGeom prst="rect">
            <a:avLst/>
          </a:prstGeom>
          <a:noFill/>
        </p:spPr>
        <p:txBody>
          <a:bodyPr wrap="none" rtlCol="0">
            <a:spAutoFit/>
          </a:bodyPr>
          <a:lstStyle/>
          <a:p>
            <a:pPr algn="ctr"/>
            <a:r>
              <a:rPr lang="en-AU" sz="1300" b="1" dirty="0">
                <a:solidFill>
                  <a:srgbClr val="CB6015"/>
                </a:solidFill>
                <a:latin typeface="Segoe Print" panose="02000600000000000000" pitchFamily="2" charset="0"/>
              </a:rPr>
              <a:t>NIGEL</a:t>
            </a:r>
          </a:p>
          <a:p>
            <a:pPr algn="ctr"/>
            <a:r>
              <a:rPr lang="en-AU" sz="1300" b="1" dirty="0">
                <a:solidFill>
                  <a:srgbClr val="CB6015"/>
                </a:solidFill>
                <a:latin typeface="Segoe Print" panose="02000600000000000000" pitchFamily="2" charset="0"/>
              </a:rPr>
              <a:t>KNIBBS</a:t>
            </a:r>
          </a:p>
        </p:txBody>
      </p:sp>
      <p:sp>
        <p:nvSpPr>
          <p:cNvPr id="43" name="TextBox 42"/>
          <p:cNvSpPr txBox="1"/>
          <p:nvPr/>
        </p:nvSpPr>
        <p:spPr>
          <a:xfrm>
            <a:off x="3754446" y="6415276"/>
            <a:ext cx="1350050" cy="492443"/>
          </a:xfrm>
          <a:prstGeom prst="rect">
            <a:avLst/>
          </a:prstGeom>
          <a:noFill/>
        </p:spPr>
        <p:txBody>
          <a:bodyPr wrap="none" rtlCol="0">
            <a:spAutoFit/>
          </a:bodyPr>
          <a:lstStyle/>
          <a:p>
            <a:pPr algn="ctr"/>
            <a:r>
              <a:rPr lang="en-AU" sz="1300" b="1" dirty="0" smtClean="0">
                <a:solidFill>
                  <a:srgbClr val="CB6015"/>
                </a:solidFill>
                <a:latin typeface="Segoe Print" panose="02000600000000000000" pitchFamily="2" charset="0"/>
              </a:rPr>
              <a:t>SPIROS</a:t>
            </a:r>
          </a:p>
          <a:p>
            <a:pPr algn="ctr"/>
            <a:r>
              <a:rPr lang="en-AU" sz="1300" b="1" dirty="0" smtClean="0">
                <a:solidFill>
                  <a:srgbClr val="CB6015"/>
                </a:solidFill>
                <a:latin typeface="Segoe Print" panose="02000600000000000000" pitchFamily="2" charset="0"/>
              </a:rPr>
              <a:t>LAMBRINIDIS</a:t>
            </a:r>
            <a:endParaRPr lang="en-AU" sz="1300" b="1" dirty="0">
              <a:solidFill>
                <a:srgbClr val="CB6015"/>
              </a:solidFill>
              <a:latin typeface="Segoe Print" panose="02000600000000000000" pitchFamily="2" charset="0"/>
            </a:endParaRPr>
          </a:p>
        </p:txBody>
      </p:sp>
      <p:sp>
        <p:nvSpPr>
          <p:cNvPr id="44" name="TextBox 43"/>
          <p:cNvSpPr txBox="1"/>
          <p:nvPr/>
        </p:nvSpPr>
        <p:spPr>
          <a:xfrm>
            <a:off x="5554379" y="6449104"/>
            <a:ext cx="1016625" cy="492443"/>
          </a:xfrm>
          <a:prstGeom prst="rect">
            <a:avLst/>
          </a:prstGeom>
          <a:noFill/>
        </p:spPr>
        <p:txBody>
          <a:bodyPr wrap="none" rtlCol="0">
            <a:spAutoFit/>
          </a:bodyPr>
          <a:lstStyle/>
          <a:p>
            <a:pPr algn="ctr"/>
            <a:r>
              <a:rPr lang="en-AU" sz="1300" b="1" dirty="0">
                <a:solidFill>
                  <a:srgbClr val="CB6015"/>
                </a:solidFill>
                <a:latin typeface="Segoe Print" panose="02000600000000000000" pitchFamily="2" charset="0"/>
              </a:rPr>
              <a:t>KAYLEEN</a:t>
            </a:r>
          </a:p>
          <a:p>
            <a:pPr algn="ctr"/>
            <a:r>
              <a:rPr lang="en-AU" sz="1300" b="1" dirty="0">
                <a:solidFill>
                  <a:srgbClr val="CB6015"/>
                </a:solidFill>
                <a:latin typeface="Segoe Print" panose="02000600000000000000" pitchFamily="2" charset="0"/>
              </a:rPr>
              <a:t>YUEN</a:t>
            </a:r>
          </a:p>
        </p:txBody>
      </p:sp>
      <p:sp>
        <p:nvSpPr>
          <p:cNvPr id="45" name="TextBox 44"/>
          <p:cNvSpPr txBox="1"/>
          <p:nvPr/>
        </p:nvSpPr>
        <p:spPr>
          <a:xfrm>
            <a:off x="7296826" y="6415275"/>
            <a:ext cx="1023037" cy="492443"/>
          </a:xfrm>
          <a:prstGeom prst="rect">
            <a:avLst/>
          </a:prstGeom>
          <a:noFill/>
        </p:spPr>
        <p:txBody>
          <a:bodyPr wrap="none" rtlCol="0">
            <a:spAutoFit/>
          </a:bodyPr>
          <a:lstStyle/>
          <a:p>
            <a:pPr algn="ctr"/>
            <a:r>
              <a:rPr lang="en-AU" sz="1300" b="1" dirty="0">
                <a:solidFill>
                  <a:srgbClr val="CB6015"/>
                </a:solidFill>
                <a:latin typeface="Segoe Print" panose="02000600000000000000" pitchFamily="2" charset="0"/>
              </a:rPr>
              <a:t>VICTORIA</a:t>
            </a:r>
            <a:r>
              <a:rPr lang="en-AU" dirty="0" smtClean="0"/>
              <a:t/>
            </a:r>
            <a:br>
              <a:rPr lang="en-AU" dirty="0" smtClean="0"/>
            </a:br>
            <a:r>
              <a:rPr lang="en-AU" sz="1300" b="1" dirty="0">
                <a:solidFill>
                  <a:srgbClr val="CB6015"/>
                </a:solidFill>
                <a:latin typeface="Segoe Print" panose="02000600000000000000" pitchFamily="2" charset="0"/>
              </a:rPr>
              <a:t>JENKINS</a:t>
            </a:r>
          </a:p>
        </p:txBody>
      </p:sp>
      <p:pic>
        <p:nvPicPr>
          <p:cNvPr id="24" name="Picture 23"/>
          <p:cNvPicPr>
            <a:picLocks noChangeAspect="1"/>
          </p:cNvPicPr>
          <p:nvPr/>
        </p:nvPicPr>
        <p:blipFill>
          <a:blip r:embed="rId14"/>
          <a:stretch>
            <a:fillRect/>
          </a:stretch>
        </p:blipFill>
        <p:spPr>
          <a:xfrm>
            <a:off x="8300779" y="1573466"/>
            <a:ext cx="1667108" cy="1657581"/>
          </a:xfrm>
          <a:prstGeom prst="rect">
            <a:avLst/>
          </a:prstGeom>
        </p:spPr>
      </p:pic>
      <p:sp>
        <p:nvSpPr>
          <p:cNvPr id="25" name="TextBox 24"/>
          <p:cNvSpPr txBox="1"/>
          <p:nvPr/>
        </p:nvSpPr>
        <p:spPr>
          <a:xfrm>
            <a:off x="8324236" y="2438249"/>
            <a:ext cx="1585690" cy="646331"/>
          </a:xfrm>
          <a:prstGeom prst="rect">
            <a:avLst/>
          </a:prstGeom>
          <a:noFill/>
        </p:spPr>
        <p:txBody>
          <a:bodyPr wrap="none" rtlCol="0">
            <a:spAutoFit/>
          </a:bodyPr>
          <a:lstStyle/>
          <a:p>
            <a:pPr algn="ctr"/>
            <a:r>
              <a:rPr lang="en-AU" sz="1300" b="1" dirty="0" smtClean="0">
                <a:solidFill>
                  <a:srgbClr val="CB6015"/>
                </a:solidFill>
                <a:latin typeface="Segoe Print" panose="02000600000000000000" pitchFamily="2" charset="0"/>
              </a:rPr>
              <a:t>JOBELLE</a:t>
            </a:r>
            <a:r>
              <a:rPr lang="en-AU" dirty="0" smtClean="0"/>
              <a:t/>
            </a:r>
            <a:br>
              <a:rPr lang="en-AU" dirty="0" smtClean="0"/>
            </a:br>
            <a:r>
              <a:rPr lang="en-AU" sz="1300" b="1" dirty="0" smtClean="0">
                <a:solidFill>
                  <a:srgbClr val="CB6015"/>
                </a:solidFill>
                <a:latin typeface="Segoe Print" panose="02000600000000000000" pitchFamily="2" charset="0"/>
              </a:rPr>
              <a:t>RODRIGUEZ</a:t>
            </a:r>
          </a:p>
          <a:p>
            <a:pPr algn="ctr"/>
            <a:r>
              <a:rPr lang="en-AU" sz="1000" b="1" dirty="0">
                <a:solidFill>
                  <a:srgbClr val="CB6015"/>
                </a:solidFill>
                <a:latin typeface="Segoe Print" panose="02000600000000000000" pitchFamily="2" charset="0"/>
              </a:rPr>
              <a:t>(</a:t>
            </a:r>
            <a:r>
              <a:rPr lang="en-AU" sz="1000" b="1" dirty="0" smtClean="0">
                <a:solidFill>
                  <a:srgbClr val="CB6015"/>
                </a:solidFill>
                <a:latin typeface="Segoe Print" panose="02000600000000000000" pitchFamily="2" charset="0"/>
              </a:rPr>
              <a:t>MATERNITY LEAVE)</a:t>
            </a:r>
            <a:endParaRPr lang="en-AU" sz="1000" b="1" dirty="0">
              <a:solidFill>
                <a:srgbClr val="CB6015"/>
              </a:solidFill>
              <a:latin typeface="Segoe Print" panose="02000600000000000000" pitchFamily="2" charset="0"/>
            </a:endParaRPr>
          </a:p>
        </p:txBody>
      </p:sp>
      <p:pic>
        <p:nvPicPr>
          <p:cNvPr id="26" name="Picture 25"/>
          <p:cNvPicPr>
            <a:picLocks noChangeAspect="1"/>
          </p:cNvPicPr>
          <p:nvPr/>
        </p:nvPicPr>
        <p:blipFill>
          <a:blip r:embed="rId10"/>
          <a:stretch>
            <a:fillRect/>
          </a:stretch>
        </p:blipFill>
        <p:spPr>
          <a:xfrm>
            <a:off x="8036840" y="746521"/>
            <a:ext cx="1629002" cy="847843"/>
          </a:xfrm>
          <a:prstGeom prst="rect">
            <a:avLst/>
          </a:prstGeom>
        </p:spPr>
      </p:pic>
      <p:pic>
        <p:nvPicPr>
          <p:cNvPr id="27" name="Picture 26">
            <a:hlinkClick r:id="rId15" action="ppaction://hlinksldjump"/>
          </p:cNvPr>
          <p:cNvPicPr>
            <a:picLocks noChangeAspect="1"/>
          </p:cNvPicPr>
          <p:nvPr/>
        </p:nvPicPr>
        <p:blipFill>
          <a:blip r:embed="rId16"/>
          <a:stretch>
            <a:fillRect/>
          </a:stretch>
        </p:blipFill>
        <p:spPr>
          <a:xfrm>
            <a:off x="9873807" y="126823"/>
            <a:ext cx="543001" cy="543001"/>
          </a:xfrm>
          <a:prstGeom prst="rect">
            <a:avLst/>
          </a:prstGeom>
        </p:spPr>
      </p:pic>
    </p:spTree>
    <p:extLst>
      <p:ext uri="{BB962C8B-B14F-4D97-AF65-F5344CB8AC3E}">
        <p14:creationId xmlns:p14="http://schemas.microsoft.com/office/powerpoint/2010/main" val="4208170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500" fill="hold"/>
                                        <p:tgtEl>
                                          <p:spTgt spid="40"/>
                                        </p:tgtEl>
                                        <p:attrNameLst>
                                          <p:attrName>ppt_x</p:attrName>
                                        </p:attrNameLst>
                                      </p:cBhvr>
                                      <p:tavLst>
                                        <p:tav tm="0">
                                          <p:val>
                                            <p:strVal val="0-#ppt_w/2"/>
                                          </p:val>
                                        </p:tav>
                                        <p:tav tm="100000">
                                          <p:val>
                                            <p:strVal val="#ppt_x"/>
                                          </p:val>
                                        </p:tav>
                                      </p:tavLst>
                                    </p:anim>
                                    <p:anim calcmode="lin" valueType="num">
                                      <p:cBhvr additive="base">
                                        <p:cTn id="18" dur="500" fill="hold"/>
                                        <p:tgtEl>
                                          <p:spTgt spid="40"/>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0-#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500" fill="hold"/>
                                        <p:tgtEl>
                                          <p:spTgt spid="42"/>
                                        </p:tgtEl>
                                        <p:attrNameLst>
                                          <p:attrName>ppt_x</p:attrName>
                                        </p:attrNameLst>
                                      </p:cBhvr>
                                      <p:tavLst>
                                        <p:tav tm="0">
                                          <p:val>
                                            <p:strVal val="0-#ppt_w/2"/>
                                          </p:val>
                                        </p:tav>
                                        <p:tav tm="100000">
                                          <p:val>
                                            <p:strVal val="#ppt_x"/>
                                          </p:val>
                                        </p:tav>
                                      </p:tavLst>
                                    </p:anim>
                                    <p:anim calcmode="lin" valueType="num">
                                      <p:cBhvr additive="base">
                                        <p:cTn id="26" dur="500" fill="hold"/>
                                        <p:tgtEl>
                                          <p:spTgt spid="42"/>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0-#ppt_w/2"/>
                                          </p:val>
                                        </p:tav>
                                        <p:tav tm="100000">
                                          <p:val>
                                            <p:strVal val="#ppt_x"/>
                                          </p:val>
                                        </p:tav>
                                      </p:tavLst>
                                    </p:anim>
                                    <p:anim calcmode="lin" valueType="num">
                                      <p:cBhvr additive="base">
                                        <p:cTn id="3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1+#ppt_w/2"/>
                                          </p:val>
                                        </p:tav>
                                        <p:tav tm="100000">
                                          <p:val>
                                            <p:strVal val="#ppt_x"/>
                                          </p:val>
                                        </p:tav>
                                      </p:tavLst>
                                    </p:anim>
                                    <p:anim calcmode="lin" valueType="num">
                                      <p:cBhvr additive="base">
                                        <p:cTn id="36" dur="500" fill="hold"/>
                                        <p:tgtEl>
                                          <p:spTgt spid="41"/>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1+#ppt_w/2"/>
                                          </p:val>
                                        </p:tav>
                                        <p:tav tm="100000">
                                          <p:val>
                                            <p:strVal val="#ppt_x"/>
                                          </p:val>
                                        </p:tav>
                                      </p:tavLst>
                                    </p:anim>
                                    <p:anim calcmode="lin" valueType="num">
                                      <p:cBhvr additive="base">
                                        <p:cTn id="40" dur="500" fill="hold"/>
                                        <p:tgtEl>
                                          <p:spTgt spid="17"/>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additive="base">
                                        <p:cTn id="43" dur="500" fill="hold"/>
                                        <p:tgtEl>
                                          <p:spTgt spid="43"/>
                                        </p:tgtEl>
                                        <p:attrNameLst>
                                          <p:attrName>ppt_x</p:attrName>
                                        </p:attrNameLst>
                                      </p:cBhvr>
                                      <p:tavLst>
                                        <p:tav tm="0">
                                          <p:val>
                                            <p:strVal val="1+#ppt_w/2"/>
                                          </p:val>
                                        </p:tav>
                                        <p:tav tm="100000">
                                          <p:val>
                                            <p:strVal val="#ppt_x"/>
                                          </p:val>
                                        </p:tav>
                                      </p:tavLst>
                                    </p:anim>
                                    <p:anim calcmode="lin" valueType="num">
                                      <p:cBhvr additive="base">
                                        <p:cTn id="44" dur="500" fill="hold"/>
                                        <p:tgtEl>
                                          <p:spTgt spid="43"/>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1+#ppt_w/2"/>
                                          </p:val>
                                        </p:tav>
                                        <p:tav tm="100000">
                                          <p:val>
                                            <p:strVal val="#ppt_x"/>
                                          </p:val>
                                        </p:tav>
                                      </p:tavLst>
                                    </p:anim>
                                    <p:anim calcmode="lin" valueType="num">
                                      <p:cBhvr additive="base">
                                        <p:cTn id="48" dur="500" fill="hold"/>
                                        <p:tgtEl>
                                          <p:spTgt spid="18"/>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anim calcmode="lin" valueType="num">
                                      <p:cBhvr additive="base">
                                        <p:cTn id="51" dur="500" fill="hold"/>
                                        <p:tgtEl>
                                          <p:spTgt spid="44"/>
                                        </p:tgtEl>
                                        <p:attrNameLst>
                                          <p:attrName>ppt_x</p:attrName>
                                        </p:attrNameLst>
                                      </p:cBhvr>
                                      <p:tavLst>
                                        <p:tav tm="0">
                                          <p:val>
                                            <p:strVal val="1+#ppt_w/2"/>
                                          </p:val>
                                        </p:tav>
                                        <p:tav tm="100000">
                                          <p:val>
                                            <p:strVal val="#ppt_x"/>
                                          </p:val>
                                        </p:tav>
                                      </p:tavLst>
                                    </p:anim>
                                    <p:anim calcmode="lin" valueType="num">
                                      <p:cBhvr additive="base">
                                        <p:cTn id="52" dur="500" fill="hold"/>
                                        <p:tgtEl>
                                          <p:spTgt spid="44"/>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1+#ppt_w/2"/>
                                          </p:val>
                                        </p:tav>
                                        <p:tav tm="100000">
                                          <p:val>
                                            <p:strVal val="#ppt_x"/>
                                          </p:val>
                                        </p:tav>
                                      </p:tavLst>
                                    </p:anim>
                                    <p:anim calcmode="lin" valueType="num">
                                      <p:cBhvr additive="base">
                                        <p:cTn id="56" dur="500" fill="hold"/>
                                        <p:tgtEl>
                                          <p:spTgt spid="20"/>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fill="hold"/>
                                        <p:tgtEl>
                                          <p:spTgt spid="45"/>
                                        </p:tgtEl>
                                        <p:attrNameLst>
                                          <p:attrName>ppt_x</p:attrName>
                                        </p:attrNameLst>
                                      </p:cBhvr>
                                      <p:tavLst>
                                        <p:tav tm="0">
                                          <p:val>
                                            <p:strVal val="1+#ppt_w/2"/>
                                          </p:val>
                                        </p:tav>
                                        <p:tav tm="100000">
                                          <p:val>
                                            <p:strVal val="#ppt_x"/>
                                          </p:val>
                                        </p:tav>
                                      </p:tavLst>
                                    </p:anim>
                                    <p:anim calcmode="lin" valueType="num">
                                      <p:cBhvr additive="base">
                                        <p:cTn id="60" dur="500" fill="hold"/>
                                        <p:tgtEl>
                                          <p:spTgt spid="45"/>
                                        </p:tgtEl>
                                        <p:attrNameLst>
                                          <p:attrName>ppt_y</p:attrName>
                                        </p:attrNameLst>
                                      </p:cBhvr>
                                      <p:tavLst>
                                        <p:tav tm="0">
                                          <p:val>
                                            <p:strVal val="#ppt_y"/>
                                          </p:val>
                                        </p:tav>
                                        <p:tav tm="100000">
                                          <p:val>
                                            <p:strVal val="#ppt_y"/>
                                          </p:val>
                                        </p:tav>
                                      </p:tavLst>
                                    </p:anim>
                                  </p:childTnLst>
                                </p:cTn>
                              </p:par>
                              <p:par>
                                <p:cTn id="61" presetID="2" presetClass="entr" presetSubtype="2" fill="hold" nodeType="with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1+#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1" fill="hold" nodeType="click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500" fill="hold"/>
                                        <p:tgtEl>
                                          <p:spTgt spid="26"/>
                                        </p:tgtEl>
                                        <p:attrNameLst>
                                          <p:attrName>ppt_x</p:attrName>
                                        </p:attrNameLst>
                                      </p:cBhvr>
                                      <p:tavLst>
                                        <p:tav tm="0">
                                          <p:val>
                                            <p:strVal val="#ppt_x"/>
                                          </p:val>
                                        </p:tav>
                                        <p:tav tm="100000">
                                          <p:val>
                                            <p:strVal val="#ppt_x"/>
                                          </p:val>
                                        </p:tav>
                                      </p:tavLst>
                                    </p:anim>
                                    <p:anim calcmode="lin" valueType="num">
                                      <p:cBhvr additive="base">
                                        <p:cTn id="70" dur="500" fill="hold"/>
                                        <p:tgtEl>
                                          <p:spTgt spid="26"/>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additive="base">
                                        <p:cTn id="73" dur="500" fill="hold"/>
                                        <p:tgtEl>
                                          <p:spTgt spid="24"/>
                                        </p:tgtEl>
                                        <p:attrNameLst>
                                          <p:attrName>ppt_x</p:attrName>
                                        </p:attrNameLst>
                                      </p:cBhvr>
                                      <p:tavLst>
                                        <p:tav tm="0">
                                          <p:val>
                                            <p:strVal val="#ppt_x"/>
                                          </p:val>
                                        </p:tav>
                                        <p:tav tm="100000">
                                          <p:val>
                                            <p:strVal val="#ppt_x"/>
                                          </p:val>
                                        </p:tav>
                                      </p:tavLst>
                                    </p:anim>
                                    <p:anim calcmode="lin" valueType="num">
                                      <p:cBhvr additive="base">
                                        <p:cTn id="74" dur="500" fill="hold"/>
                                        <p:tgtEl>
                                          <p:spTgt spid="2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ppt_x"/>
                                          </p:val>
                                        </p:tav>
                                        <p:tav tm="100000">
                                          <p:val>
                                            <p:strVal val="#ppt_x"/>
                                          </p:val>
                                        </p:tav>
                                      </p:tavLst>
                                    </p:anim>
                                    <p:anim calcmode="lin" valueType="num">
                                      <p:cBhvr additive="base">
                                        <p:cTn id="78"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0" grpId="0"/>
      <p:bldP spid="41" grpId="0"/>
      <p:bldP spid="42" grpId="0"/>
      <p:bldP spid="43" grpId="0"/>
      <p:bldP spid="44" grpId="0"/>
      <p:bldP spid="45"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5062" y="402483"/>
            <a:ext cx="9221689" cy="738253"/>
          </a:xfrm>
        </p:spPr>
        <p:txBody>
          <a:bodyPr anchor="t">
            <a:normAutofit/>
          </a:bodyPr>
          <a:lstStyle/>
          <a:p>
            <a:r>
              <a:rPr lang="en-AU" sz="4000" b="1" dirty="0" smtClean="0">
                <a:solidFill>
                  <a:srgbClr val="CB6015"/>
                </a:solidFill>
              </a:rPr>
              <a:t>SPECIFICATION WRITING</a:t>
            </a:r>
            <a:endParaRPr lang="en-AU" sz="4000" b="1" dirty="0">
              <a:solidFill>
                <a:srgbClr val="CB6015"/>
              </a:solidFill>
            </a:endParaRPr>
          </a:p>
        </p:txBody>
      </p:sp>
      <p:sp>
        <p:nvSpPr>
          <p:cNvPr id="3" name="Content Placeholder 2"/>
          <p:cNvSpPr>
            <a:spLocks noGrp="1"/>
          </p:cNvSpPr>
          <p:nvPr>
            <p:ph idx="1"/>
          </p:nvPr>
        </p:nvSpPr>
        <p:spPr>
          <a:xfrm>
            <a:off x="735062" y="1080000"/>
            <a:ext cx="9221689" cy="4796544"/>
          </a:xfrm>
        </p:spPr>
        <p:txBody>
          <a:bodyPr>
            <a:normAutofit/>
          </a:bodyPr>
          <a:lstStyle/>
          <a:p>
            <a:pPr marL="0" indent="0" algn="just">
              <a:buNone/>
            </a:pPr>
            <a:r>
              <a:rPr lang="en-AU" sz="2000" b="1" dirty="0" smtClean="0">
                <a:solidFill>
                  <a:srgbClr val="CB6015"/>
                </a:solidFill>
              </a:rPr>
              <a:t>LISTS</a:t>
            </a:r>
            <a:endParaRPr lang="en-AU" sz="2000" b="1" dirty="0">
              <a:solidFill>
                <a:srgbClr val="CB6015"/>
              </a:solidFill>
            </a:endParaRPr>
          </a:p>
          <a:p>
            <a:pPr marL="0" indent="0" algn="just">
              <a:buNone/>
            </a:pPr>
            <a:r>
              <a:rPr lang="en-AU" sz="2000" dirty="0"/>
              <a:t>Where several items need to be itemised within a single paragraph, the items </a:t>
            </a:r>
            <a:r>
              <a:rPr lang="en-AU" sz="2000" dirty="0" smtClean="0"/>
              <a:t>should </a:t>
            </a:r>
            <a:r>
              <a:rPr lang="en-AU" sz="2000" dirty="0"/>
              <a:t>be in Bullet style.</a:t>
            </a:r>
          </a:p>
          <a:p>
            <a:pPr marL="0" indent="0" algn="just">
              <a:buNone/>
            </a:pPr>
            <a:r>
              <a:rPr lang="en-AU" sz="2000" dirty="0" smtClean="0"/>
              <a:t>The </a:t>
            </a:r>
            <a:r>
              <a:rPr lang="en-AU" sz="2000" dirty="0"/>
              <a:t>styles </a:t>
            </a:r>
            <a:r>
              <a:rPr lang="en-AU" sz="2000" dirty="0" smtClean="0"/>
              <a:t>in Word in TDO include a </a:t>
            </a:r>
            <a:r>
              <a:rPr lang="en-AU" sz="2000" dirty="0"/>
              <a:t>heading for bullets. These are set back from the margin (indented).</a:t>
            </a:r>
          </a:p>
          <a:p>
            <a:pPr marL="0" indent="0" algn="just">
              <a:buNone/>
            </a:pPr>
            <a:r>
              <a:rPr lang="en-AU" sz="2000" dirty="0"/>
              <a:t>For example:</a:t>
            </a:r>
          </a:p>
          <a:p>
            <a:pPr marL="0" indent="0" algn="just">
              <a:buNone/>
            </a:pPr>
            <a:r>
              <a:rPr lang="en-AU" sz="2000" dirty="0"/>
              <a:t>Spread Topsoil to the following typical depths:</a:t>
            </a:r>
          </a:p>
          <a:p>
            <a:pPr lvl="1" algn="just"/>
            <a:r>
              <a:rPr lang="en-AU" sz="2000" dirty="0" smtClean="0">
                <a:solidFill>
                  <a:srgbClr val="CB6015"/>
                </a:solidFill>
              </a:rPr>
              <a:t>Planting </a:t>
            </a:r>
            <a:r>
              <a:rPr lang="en-AU" sz="2000" dirty="0">
                <a:solidFill>
                  <a:srgbClr val="CB6015"/>
                </a:solidFill>
              </a:rPr>
              <a:t>areas: 300 mm.</a:t>
            </a:r>
          </a:p>
          <a:p>
            <a:pPr lvl="1" algn="just"/>
            <a:r>
              <a:rPr lang="en-AU" sz="2000" dirty="0" smtClean="0">
                <a:solidFill>
                  <a:srgbClr val="CB6015"/>
                </a:solidFill>
              </a:rPr>
              <a:t>Irrigated </a:t>
            </a:r>
            <a:r>
              <a:rPr lang="en-AU" sz="2000" dirty="0">
                <a:solidFill>
                  <a:srgbClr val="CB6015"/>
                </a:solidFill>
              </a:rPr>
              <a:t>grassed areas generally: 150 mm.</a:t>
            </a:r>
          </a:p>
          <a:p>
            <a:pPr marL="0" indent="0">
              <a:buNone/>
            </a:pPr>
            <a:endParaRPr lang="en-AU" sz="2000" dirty="0" smtClean="0"/>
          </a:p>
          <a:p>
            <a:pPr marL="0" indent="0">
              <a:buNone/>
            </a:pPr>
            <a:endParaRPr lang="en-AU" sz="2000" b="1" dirty="0">
              <a:solidFill>
                <a:srgbClr val="CB6015"/>
              </a:solidFill>
            </a:endParaRPr>
          </a:p>
        </p:txBody>
      </p:sp>
      <p:pic>
        <p:nvPicPr>
          <p:cNvPr id="8" name="Picture 7">
            <a:hlinkClick r:id="rId3" action="ppaction://hlinksldjump"/>
          </p:cNvPr>
          <p:cNvPicPr>
            <a:picLocks noChangeAspect="1"/>
          </p:cNvPicPr>
          <p:nvPr/>
        </p:nvPicPr>
        <p:blipFill>
          <a:blip r:embed="rId4"/>
          <a:stretch>
            <a:fillRect/>
          </a:stretch>
        </p:blipFill>
        <p:spPr>
          <a:xfrm>
            <a:off x="9873807" y="126823"/>
            <a:ext cx="543001" cy="543001"/>
          </a:xfrm>
          <a:prstGeom prst="rect">
            <a:avLst/>
          </a:prstGeom>
        </p:spPr>
      </p:pic>
      <p:pic>
        <p:nvPicPr>
          <p:cNvPr id="13" name="Picture 12"/>
          <p:cNvPicPr>
            <a:picLocks noChangeAspect="1"/>
          </p:cNvPicPr>
          <p:nvPr/>
        </p:nvPicPr>
        <p:blipFill>
          <a:blip r:embed="rId5">
            <a:clrChange>
              <a:clrFrom>
                <a:srgbClr val="FFFFFF"/>
              </a:clrFrom>
              <a:clrTo>
                <a:srgbClr val="FFFFFF">
                  <a:alpha val="0"/>
                </a:srgbClr>
              </a:clrTo>
            </a:clrChange>
          </a:blip>
          <a:stretch>
            <a:fillRect/>
          </a:stretch>
        </p:blipFill>
        <p:spPr>
          <a:xfrm>
            <a:off x="-1" y="2482823"/>
            <a:ext cx="10691813" cy="3970156"/>
          </a:xfrm>
          <a:prstGeom prst="rect">
            <a:avLst/>
          </a:prstGeom>
          <a:noFill/>
        </p:spPr>
      </p:pic>
    </p:spTree>
    <p:extLst>
      <p:ext uri="{BB962C8B-B14F-4D97-AF65-F5344CB8AC3E}">
        <p14:creationId xmlns:p14="http://schemas.microsoft.com/office/powerpoint/2010/main" val="1267598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5062" y="402483"/>
            <a:ext cx="9221689" cy="738253"/>
          </a:xfrm>
        </p:spPr>
        <p:txBody>
          <a:bodyPr anchor="t">
            <a:normAutofit/>
          </a:bodyPr>
          <a:lstStyle/>
          <a:p>
            <a:r>
              <a:rPr lang="en-AU" sz="4000" b="1" dirty="0" smtClean="0">
                <a:solidFill>
                  <a:srgbClr val="CB6015"/>
                </a:solidFill>
              </a:rPr>
              <a:t>SPECIFICATION WRITING</a:t>
            </a:r>
            <a:endParaRPr lang="en-AU" sz="4000" b="1" dirty="0">
              <a:solidFill>
                <a:srgbClr val="CB6015"/>
              </a:solidFill>
            </a:endParaRPr>
          </a:p>
        </p:txBody>
      </p:sp>
      <p:sp>
        <p:nvSpPr>
          <p:cNvPr id="3" name="Content Placeholder 2"/>
          <p:cNvSpPr>
            <a:spLocks noGrp="1"/>
          </p:cNvSpPr>
          <p:nvPr>
            <p:ph idx="1"/>
          </p:nvPr>
        </p:nvSpPr>
        <p:spPr>
          <a:xfrm>
            <a:off x="735062" y="1080000"/>
            <a:ext cx="9221689" cy="4796544"/>
          </a:xfrm>
        </p:spPr>
        <p:txBody>
          <a:bodyPr>
            <a:normAutofit/>
          </a:bodyPr>
          <a:lstStyle/>
          <a:p>
            <a:pPr marL="0" indent="0" algn="just">
              <a:buNone/>
            </a:pPr>
            <a:r>
              <a:rPr lang="en-AU" sz="2000" b="1" dirty="0" smtClean="0">
                <a:solidFill>
                  <a:srgbClr val="CB6015"/>
                </a:solidFill>
              </a:rPr>
              <a:t>KEY WORDS</a:t>
            </a:r>
          </a:p>
          <a:p>
            <a:pPr marL="0" indent="0" algn="just">
              <a:buNone/>
            </a:pPr>
            <a:r>
              <a:rPr lang="en-AU" sz="2000" dirty="0"/>
              <a:t>A key word followed by a colon ( : ) readily identifies the content of a paragraph. This allows the faster scanning of the text by the reader. Key words may also be used to make reference to an Australian Standard.</a:t>
            </a:r>
          </a:p>
          <a:p>
            <a:pPr marL="0" indent="0" algn="just">
              <a:buNone/>
            </a:pPr>
            <a:r>
              <a:rPr lang="en-AU" sz="2000" dirty="0"/>
              <a:t>For example:</a:t>
            </a:r>
          </a:p>
          <a:p>
            <a:pPr marL="0" indent="0" algn="just">
              <a:buNone/>
            </a:pPr>
            <a:r>
              <a:rPr lang="en-AU" sz="2000" dirty="0"/>
              <a:t>Cement: to AS 3972, type GP.</a:t>
            </a:r>
          </a:p>
          <a:p>
            <a:pPr marL="0" indent="0" algn="just">
              <a:buNone/>
            </a:pPr>
            <a:r>
              <a:rPr lang="en-AU" sz="2000" b="1" dirty="0">
                <a:solidFill>
                  <a:srgbClr val="CB6015"/>
                </a:solidFill>
              </a:rPr>
              <a:t>TABLES</a:t>
            </a:r>
          </a:p>
          <a:p>
            <a:pPr marL="0" indent="0" algn="just">
              <a:buNone/>
            </a:pPr>
            <a:r>
              <a:rPr lang="en-AU" sz="2000" dirty="0"/>
              <a:t>Keep tables in the portrait or upright format and keep the complete table on one page (when possible). If a table overruns the page, repeat the table headings on the following page.</a:t>
            </a:r>
          </a:p>
          <a:p>
            <a:pPr marL="0" indent="0">
              <a:buNone/>
            </a:pPr>
            <a:endParaRPr lang="en-AU" sz="2000" b="1" dirty="0">
              <a:solidFill>
                <a:srgbClr val="CB6015"/>
              </a:solidFill>
            </a:endParaRPr>
          </a:p>
          <a:p>
            <a:pPr marL="0" indent="0">
              <a:buNone/>
            </a:pPr>
            <a:endParaRPr lang="en-AU" sz="2000" dirty="0" smtClean="0"/>
          </a:p>
          <a:p>
            <a:pPr marL="0" indent="0">
              <a:buNone/>
            </a:pPr>
            <a:endParaRPr lang="en-AU" sz="2000" b="1" dirty="0">
              <a:solidFill>
                <a:srgbClr val="CB6015"/>
              </a:solidFill>
            </a:endParaRPr>
          </a:p>
        </p:txBody>
      </p:sp>
      <p:pic>
        <p:nvPicPr>
          <p:cNvPr id="8" name="Picture 7">
            <a:hlinkClick r:id="rId4" action="ppaction://hlinksldjump"/>
          </p:cNvPr>
          <p:cNvPicPr>
            <a:picLocks noChangeAspect="1"/>
          </p:cNvPicPr>
          <p:nvPr/>
        </p:nvPicPr>
        <p:blipFill>
          <a:blip r:embed="rId5"/>
          <a:stretch>
            <a:fillRect/>
          </a:stretch>
        </p:blipFill>
        <p:spPr>
          <a:xfrm>
            <a:off x="9873807" y="126823"/>
            <a:ext cx="543001" cy="543001"/>
          </a:xfrm>
          <a:prstGeom prst="rect">
            <a:avLst/>
          </a:prstGeom>
        </p:spPr>
      </p:pic>
      <p:pic>
        <p:nvPicPr>
          <p:cNvPr id="9" name="Picture 8"/>
          <p:cNvPicPr>
            <a:picLocks noChangeAspect="1"/>
          </p:cNvPicPr>
          <p:nvPr/>
        </p:nvPicPr>
        <p:blipFill>
          <a:blip r:embed="rId6"/>
          <a:stretch>
            <a:fillRect/>
          </a:stretch>
        </p:blipFill>
        <p:spPr>
          <a:xfrm>
            <a:off x="0" y="4609337"/>
            <a:ext cx="10691813" cy="1799423"/>
          </a:xfrm>
          <a:prstGeom prst="rect">
            <a:avLst/>
          </a:prstGeom>
        </p:spPr>
      </p:pic>
    </p:spTree>
    <p:extLst>
      <p:ext uri="{BB962C8B-B14F-4D97-AF65-F5344CB8AC3E}">
        <p14:creationId xmlns:p14="http://schemas.microsoft.com/office/powerpoint/2010/main" val="3124667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5062" y="402483"/>
            <a:ext cx="9221689" cy="738253"/>
          </a:xfrm>
        </p:spPr>
        <p:txBody>
          <a:bodyPr anchor="t">
            <a:normAutofit/>
          </a:bodyPr>
          <a:lstStyle/>
          <a:p>
            <a:r>
              <a:rPr lang="en-AU" sz="4000" b="1" dirty="0" smtClean="0">
                <a:solidFill>
                  <a:srgbClr val="CB6015"/>
                </a:solidFill>
              </a:rPr>
              <a:t>USING DIPL WORKSECTION TEMPLATES</a:t>
            </a:r>
            <a:endParaRPr lang="en-AU" sz="4000" b="1" dirty="0">
              <a:solidFill>
                <a:srgbClr val="CB6015"/>
              </a:solidFill>
            </a:endParaRPr>
          </a:p>
        </p:txBody>
      </p:sp>
      <p:sp>
        <p:nvSpPr>
          <p:cNvPr id="3" name="Content Placeholder 2"/>
          <p:cNvSpPr>
            <a:spLocks noGrp="1"/>
          </p:cNvSpPr>
          <p:nvPr>
            <p:ph idx="1"/>
          </p:nvPr>
        </p:nvSpPr>
        <p:spPr>
          <a:xfrm>
            <a:off x="735062" y="1080000"/>
            <a:ext cx="9221689" cy="4796544"/>
          </a:xfrm>
        </p:spPr>
        <p:txBody>
          <a:bodyPr>
            <a:normAutofit/>
          </a:bodyPr>
          <a:lstStyle/>
          <a:p>
            <a:pPr marL="0" indent="0" algn="just">
              <a:buNone/>
            </a:pPr>
            <a:r>
              <a:rPr lang="en-AU" sz="2000" dirty="0"/>
              <a:t>Worksection templates are for use with projects of many types and sizes. They will not contain all the technical requirements for every project. For each project the specification writer will need to select the appropriate worksections and edit the material to suit the project</a:t>
            </a:r>
            <a:r>
              <a:rPr lang="en-AU" sz="2000" dirty="0" smtClean="0"/>
              <a:t>.</a:t>
            </a:r>
          </a:p>
          <a:p>
            <a:pPr marL="0" indent="0" algn="just">
              <a:buNone/>
            </a:pPr>
            <a:r>
              <a:rPr lang="en-AU" sz="2000" dirty="0"/>
              <a:t>Editing may include:</a:t>
            </a:r>
          </a:p>
          <a:p>
            <a:pPr lvl="1" algn="just"/>
            <a:r>
              <a:rPr lang="en-AU" sz="2000" dirty="0" smtClean="0">
                <a:solidFill>
                  <a:srgbClr val="CB6015"/>
                </a:solidFill>
              </a:rPr>
              <a:t>Deletion </a:t>
            </a:r>
            <a:r>
              <a:rPr lang="en-AU" sz="2000" dirty="0">
                <a:solidFill>
                  <a:srgbClr val="CB6015"/>
                </a:solidFill>
              </a:rPr>
              <a:t>of inappropriate options.</a:t>
            </a:r>
          </a:p>
          <a:p>
            <a:pPr lvl="1" algn="just"/>
            <a:r>
              <a:rPr lang="en-AU" sz="2000" dirty="0" smtClean="0">
                <a:solidFill>
                  <a:srgbClr val="CB6015"/>
                </a:solidFill>
              </a:rPr>
              <a:t>Deletion </a:t>
            </a:r>
            <a:r>
              <a:rPr lang="en-AU" sz="2000" dirty="0">
                <a:solidFill>
                  <a:srgbClr val="CB6015"/>
                </a:solidFill>
              </a:rPr>
              <a:t>of lengthy </a:t>
            </a:r>
            <a:r>
              <a:rPr lang="en-AU" sz="2000" dirty="0" smtClean="0">
                <a:solidFill>
                  <a:srgbClr val="CB6015"/>
                </a:solidFill>
              </a:rPr>
              <a:t>descriptive </a:t>
            </a:r>
            <a:r>
              <a:rPr lang="en-AU" sz="2000" dirty="0">
                <a:solidFill>
                  <a:srgbClr val="CB6015"/>
                </a:solidFill>
              </a:rPr>
              <a:t>or performance material where a proprietary specification is appropriate and is permitted.</a:t>
            </a:r>
          </a:p>
          <a:p>
            <a:pPr lvl="1" algn="just"/>
            <a:r>
              <a:rPr lang="en-AU" sz="2000" dirty="0" smtClean="0">
                <a:solidFill>
                  <a:srgbClr val="CB6015"/>
                </a:solidFill>
              </a:rPr>
              <a:t>Deletion </a:t>
            </a:r>
            <a:r>
              <a:rPr lang="en-AU" sz="2000" dirty="0">
                <a:solidFill>
                  <a:srgbClr val="CB6015"/>
                </a:solidFill>
              </a:rPr>
              <a:t>of Prototypes, Samples and Tests clauses where they are not warranted by the size and complexity of the project.</a:t>
            </a:r>
          </a:p>
          <a:p>
            <a:pPr lvl="1" algn="just"/>
            <a:r>
              <a:rPr lang="en-AU" sz="2000" dirty="0" smtClean="0">
                <a:solidFill>
                  <a:srgbClr val="CB6015"/>
                </a:solidFill>
              </a:rPr>
              <a:t>Additional </a:t>
            </a:r>
            <a:r>
              <a:rPr lang="en-AU" sz="2000" dirty="0">
                <a:solidFill>
                  <a:srgbClr val="CB6015"/>
                </a:solidFill>
              </a:rPr>
              <a:t>requirements not covered in the worksections.</a:t>
            </a:r>
          </a:p>
          <a:p>
            <a:pPr marL="0" indent="0">
              <a:buNone/>
            </a:pPr>
            <a:endParaRPr lang="en-AU" sz="2000" b="1" dirty="0">
              <a:solidFill>
                <a:srgbClr val="CB6015"/>
              </a:solidFill>
            </a:endParaRPr>
          </a:p>
        </p:txBody>
      </p:sp>
      <p:pic>
        <p:nvPicPr>
          <p:cNvPr id="9" name="Picture 8">
            <a:hlinkClick r:id="rId4" action="ppaction://hlinksldjump"/>
          </p:cNvPr>
          <p:cNvPicPr>
            <a:picLocks noChangeAspect="1"/>
          </p:cNvPicPr>
          <p:nvPr/>
        </p:nvPicPr>
        <p:blipFill>
          <a:blip r:embed="rId5"/>
          <a:stretch>
            <a:fillRect/>
          </a:stretch>
        </p:blipFill>
        <p:spPr>
          <a:xfrm>
            <a:off x="9873807" y="126823"/>
            <a:ext cx="543001" cy="543001"/>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05156" y="4852463"/>
            <a:ext cx="5772956" cy="2048161"/>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53027" y="4852463"/>
            <a:ext cx="1803724" cy="1610682"/>
          </a:xfrm>
          <a:prstGeom prst="rect">
            <a:avLst/>
          </a:prstGeom>
          <a:ln>
            <a:noFill/>
          </a:ln>
          <a:effectLst>
            <a:outerShdw blurRad="190500" algn="tl" rotWithShape="0">
              <a:srgbClr val="000000">
                <a:alpha val="70000"/>
              </a:srgbClr>
            </a:outerShdw>
          </a:effectLst>
        </p:spPr>
      </p:pic>
      <p:sp>
        <p:nvSpPr>
          <p:cNvPr id="13" name="Rounded Rectangle 12"/>
          <p:cNvSpPr/>
          <p:nvPr/>
        </p:nvSpPr>
        <p:spPr>
          <a:xfrm>
            <a:off x="3605645" y="6598227"/>
            <a:ext cx="2524991" cy="292006"/>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91635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heel(1)">
                                      <p:cBhvr>
                                        <p:cTn id="3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5062" y="402483"/>
            <a:ext cx="9221689" cy="738253"/>
          </a:xfrm>
        </p:spPr>
        <p:txBody>
          <a:bodyPr anchor="t">
            <a:normAutofit/>
          </a:bodyPr>
          <a:lstStyle/>
          <a:p>
            <a:r>
              <a:rPr lang="en-AU" sz="4000" b="1" dirty="0" smtClean="0">
                <a:solidFill>
                  <a:srgbClr val="CB6015"/>
                </a:solidFill>
              </a:rPr>
              <a:t>USING DIPL WORKSECTION TEMPLATES</a:t>
            </a:r>
            <a:endParaRPr lang="en-AU" sz="4000" b="1" dirty="0">
              <a:solidFill>
                <a:srgbClr val="CB6015"/>
              </a:solidFill>
            </a:endParaRPr>
          </a:p>
        </p:txBody>
      </p:sp>
      <p:sp>
        <p:nvSpPr>
          <p:cNvPr id="3" name="Content Placeholder 2"/>
          <p:cNvSpPr>
            <a:spLocks noGrp="1"/>
          </p:cNvSpPr>
          <p:nvPr>
            <p:ph idx="1"/>
          </p:nvPr>
        </p:nvSpPr>
        <p:spPr>
          <a:xfrm>
            <a:off x="735062" y="1080000"/>
            <a:ext cx="9221689" cy="4796544"/>
          </a:xfrm>
        </p:spPr>
        <p:txBody>
          <a:bodyPr>
            <a:normAutofit/>
          </a:bodyPr>
          <a:lstStyle/>
          <a:p>
            <a:pPr marL="0" indent="0" algn="just">
              <a:buNone/>
            </a:pPr>
            <a:r>
              <a:rPr lang="en-AU" sz="2000" dirty="0"/>
              <a:t>The following is a step-by-step guide on how to </a:t>
            </a:r>
            <a:r>
              <a:rPr lang="en-AU" sz="2000" dirty="0" smtClean="0"/>
              <a:t>edit </a:t>
            </a:r>
            <a:r>
              <a:rPr lang="en-AU" sz="2000" dirty="0"/>
              <a:t>a specification from a worksection template</a:t>
            </a:r>
            <a:r>
              <a:rPr lang="en-AU" sz="2000" dirty="0" smtClean="0"/>
              <a:t>:</a:t>
            </a:r>
          </a:p>
          <a:p>
            <a:pPr lvl="1" algn="just"/>
            <a:r>
              <a:rPr lang="en-AU" sz="2000" dirty="0" smtClean="0">
                <a:solidFill>
                  <a:srgbClr val="CB6015"/>
                </a:solidFill>
              </a:rPr>
              <a:t>Identify </a:t>
            </a:r>
            <a:r>
              <a:rPr lang="en-AU" sz="2000" dirty="0">
                <a:solidFill>
                  <a:srgbClr val="CB6015"/>
                </a:solidFill>
              </a:rPr>
              <a:t>clauses not required: </a:t>
            </a:r>
            <a:r>
              <a:rPr lang="en-AU" sz="2000" dirty="0"/>
              <a:t>Delete unnecessary clauses from the worksections. </a:t>
            </a:r>
            <a:r>
              <a:rPr lang="en-AU" sz="2000" dirty="0" smtClean="0"/>
              <a:t>Highlight </a:t>
            </a:r>
            <a:r>
              <a:rPr lang="en-AU" sz="2000" dirty="0"/>
              <a:t>clauses </a:t>
            </a:r>
            <a:r>
              <a:rPr lang="en-AU" sz="2000" dirty="0" smtClean="0"/>
              <a:t>you are not sure about and </a:t>
            </a:r>
            <a:r>
              <a:rPr lang="en-AU" sz="2000" dirty="0"/>
              <a:t>leave until later.</a:t>
            </a:r>
          </a:p>
          <a:p>
            <a:pPr lvl="1" algn="just"/>
            <a:r>
              <a:rPr lang="en-AU" sz="2000" dirty="0" smtClean="0">
                <a:solidFill>
                  <a:srgbClr val="CB6015"/>
                </a:solidFill>
              </a:rPr>
              <a:t>Identify </a:t>
            </a:r>
            <a:r>
              <a:rPr lang="en-AU" sz="2000" dirty="0">
                <a:solidFill>
                  <a:srgbClr val="CB6015"/>
                </a:solidFill>
              </a:rPr>
              <a:t>subclauses not required: </a:t>
            </a:r>
            <a:r>
              <a:rPr lang="en-AU" sz="2000" dirty="0"/>
              <a:t>Delete unnecessary subclauses </a:t>
            </a:r>
            <a:r>
              <a:rPr lang="en-AU" sz="2000" dirty="0" smtClean="0"/>
              <a:t>from </a:t>
            </a:r>
            <a:r>
              <a:rPr lang="en-AU" sz="2000" dirty="0"/>
              <a:t>the worksection. Highlight </a:t>
            </a:r>
            <a:r>
              <a:rPr lang="en-AU" sz="2000" dirty="0" smtClean="0"/>
              <a:t>subclauses </a:t>
            </a:r>
            <a:r>
              <a:rPr lang="en-AU" sz="2000" dirty="0"/>
              <a:t>you are not sure about and leave until later.</a:t>
            </a:r>
          </a:p>
          <a:p>
            <a:pPr lvl="1" algn="just"/>
            <a:r>
              <a:rPr lang="en-AU" sz="2000" dirty="0" smtClean="0">
                <a:solidFill>
                  <a:srgbClr val="CB6015"/>
                </a:solidFill>
              </a:rPr>
              <a:t>Identify </a:t>
            </a:r>
            <a:r>
              <a:rPr lang="en-AU" sz="2000" dirty="0">
                <a:solidFill>
                  <a:srgbClr val="CB6015"/>
                </a:solidFill>
              </a:rPr>
              <a:t>paragraphs not required: </a:t>
            </a:r>
            <a:r>
              <a:rPr lang="en-AU" sz="2000" dirty="0"/>
              <a:t>Delete unnecessary </a:t>
            </a:r>
            <a:r>
              <a:rPr lang="en-AU" sz="2000" dirty="0" smtClean="0"/>
              <a:t>paragraphs. Refer </a:t>
            </a:r>
            <a:r>
              <a:rPr lang="en-AU" sz="2000" dirty="0"/>
              <a:t>to the hidden guide notes.</a:t>
            </a:r>
          </a:p>
          <a:p>
            <a:pPr lvl="1" algn="just"/>
            <a:r>
              <a:rPr lang="en-AU" sz="2000" dirty="0" smtClean="0">
                <a:solidFill>
                  <a:srgbClr val="CB6015"/>
                </a:solidFill>
              </a:rPr>
              <a:t>Complete </a:t>
            </a:r>
            <a:r>
              <a:rPr lang="en-AU" sz="2000" dirty="0">
                <a:solidFill>
                  <a:srgbClr val="CB6015"/>
                </a:solidFill>
              </a:rPr>
              <a:t>the write-in options: </a:t>
            </a:r>
            <a:r>
              <a:rPr lang="en-AU" sz="2000" dirty="0"/>
              <a:t>Complete the options, </a:t>
            </a:r>
            <a:r>
              <a:rPr lang="en-AU" sz="2000" i="1" dirty="0">
                <a:solidFill>
                  <a:srgbClr val="FF0000"/>
                </a:solidFill>
              </a:rPr>
              <a:t>[complete/edit] </a:t>
            </a:r>
            <a:r>
              <a:rPr lang="en-AU" sz="2000" dirty="0"/>
              <a:t>prompts and </a:t>
            </a:r>
            <a:r>
              <a:rPr lang="en-AU" sz="2000" dirty="0" smtClean="0"/>
              <a:t>schedules</a:t>
            </a:r>
            <a:r>
              <a:rPr lang="en-AU" sz="2000" b="1" dirty="0" smtClean="0"/>
              <a:t>.</a:t>
            </a:r>
          </a:p>
          <a:p>
            <a:pPr lvl="1" algn="just"/>
            <a:r>
              <a:rPr lang="en-AU" sz="2000" dirty="0" smtClean="0">
                <a:solidFill>
                  <a:srgbClr val="CB6015"/>
                </a:solidFill>
              </a:rPr>
              <a:t>Add </a:t>
            </a:r>
            <a:r>
              <a:rPr lang="en-AU" sz="2000" dirty="0">
                <a:solidFill>
                  <a:srgbClr val="CB6015"/>
                </a:solidFill>
              </a:rPr>
              <a:t>new material: </a:t>
            </a:r>
            <a:r>
              <a:rPr lang="en-AU" sz="2000" dirty="0"/>
              <a:t>Add original material not captured in the worksection templates</a:t>
            </a:r>
            <a:r>
              <a:rPr lang="en-AU" sz="2000" dirty="0" smtClean="0"/>
              <a:t>.</a:t>
            </a:r>
            <a:endParaRPr lang="en-AU" sz="2000" dirty="0"/>
          </a:p>
          <a:p>
            <a:pPr marL="0" indent="0">
              <a:buNone/>
            </a:pPr>
            <a:endParaRPr lang="en-AU" sz="2000" b="1" dirty="0">
              <a:solidFill>
                <a:srgbClr val="CB6015"/>
              </a:solidFill>
            </a:endParaRPr>
          </a:p>
        </p:txBody>
      </p:sp>
      <p:pic>
        <p:nvPicPr>
          <p:cNvPr id="8" name="Picture 7">
            <a:hlinkClick r:id="rId3" action="ppaction://hlinksldjump"/>
          </p:cNvPr>
          <p:cNvPicPr>
            <a:picLocks noChangeAspect="1"/>
          </p:cNvPicPr>
          <p:nvPr/>
        </p:nvPicPr>
        <p:blipFill>
          <a:blip r:embed="rId4"/>
          <a:stretch>
            <a:fillRect/>
          </a:stretch>
        </p:blipFill>
        <p:spPr>
          <a:xfrm>
            <a:off x="9873807" y="126823"/>
            <a:ext cx="543001" cy="54300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6423" y="5002100"/>
            <a:ext cx="6155638" cy="1982001"/>
          </a:xfrm>
          <a:prstGeom prst="rect">
            <a:avLst/>
          </a:prstGeom>
        </p:spPr>
      </p:pic>
      <p:sp>
        <p:nvSpPr>
          <p:cNvPr id="9" name="Rounded Rectangle 8"/>
          <p:cNvSpPr/>
          <p:nvPr/>
        </p:nvSpPr>
        <p:spPr>
          <a:xfrm>
            <a:off x="3345873" y="5756564"/>
            <a:ext cx="1158369" cy="236536"/>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ounded Rectangle 9"/>
          <p:cNvSpPr/>
          <p:nvPr/>
        </p:nvSpPr>
        <p:spPr>
          <a:xfrm>
            <a:off x="3352799" y="6511641"/>
            <a:ext cx="1158369" cy="236536"/>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627546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heel(1)">
                                      <p:cBhvr>
                                        <p:cTn id="37" dur="2000"/>
                                        <p:tgtEl>
                                          <p:spTgt spid="9"/>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heel(1)">
                                      <p:cBhvr>
                                        <p:cTn id="4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5062" y="402483"/>
            <a:ext cx="9221689" cy="738253"/>
          </a:xfrm>
        </p:spPr>
        <p:txBody>
          <a:bodyPr anchor="t">
            <a:normAutofit/>
          </a:bodyPr>
          <a:lstStyle/>
          <a:p>
            <a:r>
              <a:rPr lang="en-AU" sz="4000" b="1" dirty="0" smtClean="0">
                <a:solidFill>
                  <a:srgbClr val="CB6015"/>
                </a:solidFill>
              </a:rPr>
              <a:t>USING DIPL WORKSECTION TEMPLATES</a:t>
            </a:r>
            <a:endParaRPr lang="en-AU" sz="4000" b="1" dirty="0">
              <a:solidFill>
                <a:srgbClr val="CB6015"/>
              </a:solidFill>
            </a:endParaRPr>
          </a:p>
        </p:txBody>
      </p:sp>
      <p:sp>
        <p:nvSpPr>
          <p:cNvPr id="3" name="Content Placeholder 2"/>
          <p:cNvSpPr>
            <a:spLocks noGrp="1"/>
          </p:cNvSpPr>
          <p:nvPr>
            <p:ph idx="1"/>
          </p:nvPr>
        </p:nvSpPr>
        <p:spPr>
          <a:xfrm>
            <a:off x="735062" y="1080000"/>
            <a:ext cx="9221689" cy="4796544"/>
          </a:xfrm>
        </p:spPr>
        <p:txBody>
          <a:bodyPr>
            <a:normAutofit/>
          </a:bodyPr>
          <a:lstStyle/>
          <a:p>
            <a:pPr lvl="1" algn="just"/>
            <a:r>
              <a:rPr lang="en-AU" sz="2000" dirty="0" smtClean="0">
                <a:solidFill>
                  <a:srgbClr val="CB6015"/>
                </a:solidFill>
              </a:rPr>
              <a:t>Edit </a:t>
            </a:r>
            <a:r>
              <a:rPr lang="en-AU" sz="2000" dirty="0">
                <a:solidFill>
                  <a:srgbClr val="CB6015"/>
                </a:solidFill>
              </a:rPr>
              <a:t>standard text: </a:t>
            </a:r>
            <a:r>
              <a:rPr lang="en-AU" sz="2000" dirty="0"/>
              <a:t>Edit standard worksection text where it conflicts with project requirements, the drawings, completed prompts, or with added new material.</a:t>
            </a:r>
          </a:p>
          <a:p>
            <a:pPr lvl="1" algn="just"/>
            <a:r>
              <a:rPr lang="en-AU" sz="2000" dirty="0" smtClean="0">
                <a:solidFill>
                  <a:srgbClr val="CB6015"/>
                </a:solidFill>
              </a:rPr>
              <a:t>Check </a:t>
            </a:r>
            <a:r>
              <a:rPr lang="en-AU" sz="2000" dirty="0">
                <a:solidFill>
                  <a:srgbClr val="CB6015"/>
                </a:solidFill>
              </a:rPr>
              <a:t>cross-references: </a:t>
            </a:r>
            <a:r>
              <a:rPr lang="en-AU" sz="2000" dirty="0"/>
              <a:t>Check all cross-references in the project specification to other worksections, standards, referenced documents, and contract documents. Make </a:t>
            </a:r>
            <a:r>
              <a:rPr lang="en-AU" sz="2000" dirty="0" smtClean="0"/>
              <a:t>sure that </a:t>
            </a:r>
            <a:r>
              <a:rPr lang="en-AU" sz="2000" dirty="0"/>
              <a:t>cross-referenced material has not been accidentally </a:t>
            </a:r>
            <a:r>
              <a:rPr lang="en-AU" sz="2000" dirty="0" smtClean="0"/>
              <a:t>deleted.</a:t>
            </a:r>
          </a:p>
          <a:p>
            <a:pPr lvl="1" algn="just"/>
            <a:r>
              <a:rPr lang="en-AU" sz="2000" dirty="0" smtClean="0">
                <a:solidFill>
                  <a:srgbClr val="CB6015"/>
                </a:solidFill>
              </a:rPr>
              <a:t>Proofread</a:t>
            </a:r>
            <a:r>
              <a:rPr lang="en-AU" sz="2000" dirty="0">
                <a:solidFill>
                  <a:srgbClr val="CB6015"/>
                </a:solidFill>
              </a:rPr>
              <a:t>: </a:t>
            </a:r>
            <a:r>
              <a:rPr lang="en-AU" sz="2000" dirty="0"/>
              <a:t>Check the format, </a:t>
            </a:r>
            <a:r>
              <a:rPr lang="en-AU" sz="2000" dirty="0" smtClean="0"/>
              <a:t>Remove all guide notes, populate </a:t>
            </a:r>
            <a:r>
              <a:rPr lang="en-AU" sz="2000" dirty="0"/>
              <a:t>Hold Points and Witness </a:t>
            </a:r>
            <a:r>
              <a:rPr lang="en-AU" sz="2000" dirty="0" smtClean="0"/>
              <a:t>Points, and </a:t>
            </a:r>
            <a:r>
              <a:rPr lang="en-AU" sz="2000" dirty="0"/>
              <a:t>u</a:t>
            </a:r>
            <a:r>
              <a:rPr lang="en-AU" sz="2000" dirty="0" smtClean="0"/>
              <a:t>pdate </a:t>
            </a:r>
            <a:r>
              <a:rPr lang="en-AU" sz="2000" dirty="0"/>
              <a:t>Table of </a:t>
            </a:r>
            <a:r>
              <a:rPr lang="en-AU" sz="2000" dirty="0" smtClean="0"/>
              <a:t>Contents.</a:t>
            </a:r>
          </a:p>
          <a:p>
            <a:pPr lvl="1" algn="just"/>
            <a:r>
              <a:rPr lang="en-AU" sz="2000" dirty="0" smtClean="0"/>
              <a:t>We </a:t>
            </a:r>
            <a:r>
              <a:rPr lang="en-AU" sz="2000" dirty="0"/>
              <a:t>maintain the specifications but the templates might not cover all technical requirements and we are not experts in all technical areas. We require</a:t>
            </a:r>
            <a:r>
              <a:rPr lang="en-AU" sz="2000" dirty="0">
                <a:solidFill>
                  <a:srgbClr val="CB6015"/>
                </a:solidFill>
              </a:rPr>
              <a:t> </a:t>
            </a:r>
            <a:r>
              <a:rPr lang="en-AU" sz="2000" i="1" dirty="0">
                <a:solidFill>
                  <a:srgbClr val="CB6015"/>
                </a:solidFill>
              </a:rPr>
              <a:t>FEEDBACK</a:t>
            </a:r>
            <a:r>
              <a:rPr lang="en-AU" sz="2000" dirty="0">
                <a:solidFill>
                  <a:srgbClr val="CB6015"/>
                </a:solidFill>
              </a:rPr>
              <a:t> </a:t>
            </a:r>
            <a:r>
              <a:rPr lang="en-AU" sz="2000" dirty="0"/>
              <a:t>and </a:t>
            </a:r>
            <a:r>
              <a:rPr lang="en-AU" sz="2000" i="1" dirty="0">
                <a:solidFill>
                  <a:srgbClr val="CB6015"/>
                </a:solidFill>
              </a:rPr>
              <a:t>COMMENTS</a:t>
            </a:r>
            <a:r>
              <a:rPr lang="en-AU" sz="2000" dirty="0"/>
              <a:t> from </a:t>
            </a:r>
            <a:r>
              <a:rPr lang="en-AU" sz="2000" i="1" dirty="0">
                <a:solidFill>
                  <a:srgbClr val="CB6015"/>
                </a:solidFill>
              </a:rPr>
              <a:t>YOU</a:t>
            </a:r>
            <a:r>
              <a:rPr lang="en-AU" sz="2000" dirty="0"/>
              <a:t> to improve our specification for future use.</a:t>
            </a:r>
            <a:endParaRPr lang="en-AU" sz="2000" b="1" dirty="0">
              <a:solidFill>
                <a:srgbClr val="CB6015"/>
              </a:solidFill>
            </a:endParaRPr>
          </a:p>
        </p:txBody>
      </p:sp>
      <p:sp>
        <p:nvSpPr>
          <p:cNvPr id="40" name="Rectangle 39"/>
          <p:cNvSpPr/>
          <p:nvPr/>
        </p:nvSpPr>
        <p:spPr>
          <a:xfrm>
            <a:off x="79566" y="5019372"/>
            <a:ext cx="1268044" cy="1268044"/>
          </a:xfrm>
          <a:prstGeom prst="rect">
            <a:avLst/>
          </a:prstGeom>
          <a:solidFill>
            <a:srgbClr val="985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0" dirty="0" smtClean="0">
                <a:latin typeface="Segoe Script" panose="020B0504020000000003" pitchFamily="34" charset="0"/>
              </a:rPr>
              <a:t>F</a:t>
            </a:r>
            <a:endParaRPr lang="en-AU" sz="8000" dirty="0">
              <a:latin typeface="Segoe Script" panose="020B0504020000000003" pitchFamily="34" charset="0"/>
            </a:endParaRPr>
          </a:p>
        </p:txBody>
      </p:sp>
      <p:sp>
        <p:nvSpPr>
          <p:cNvPr id="41" name="Rectangle 40"/>
          <p:cNvSpPr/>
          <p:nvPr/>
        </p:nvSpPr>
        <p:spPr>
          <a:xfrm>
            <a:off x="1405164" y="5019372"/>
            <a:ext cx="1268044" cy="1268044"/>
          </a:xfrm>
          <a:prstGeom prst="rect">
            <a:avLst/>
          </a:prstGeom>
          <a:solidFill>
            <a:srgbClr val="8E5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0" dirty="0" smtClean="0">
                <a:solidFill>
                  <a:schemeClr val="bg1"/>
                </a:solidFill>
                <a:latin typeface="Segoe Script" panose="020B0504020000000003" pitchFamily="34" charset="0"/>
              </a:rPr>
              <a:t>E</a:t>
            </a:r>
            <a:endParaRPr lang="en-AU" sz="8000" dirty="0">
              <a:solidFill>
                <a:schemeClr val="bg1"/>
              </a:solidFill>
              <a:latin typeface="Segoe Script" panose="020B0504020000000003" pitchFamily="34" charset="0"/>
            </a:endParaRPr>
          </a:p>
        </p:txBody>
      </p:sp>
      <p:sp>
        <p:nvSpPr>
          <p:cNvPr id="42" name="Rectangle 41"/>
          <p:cNvSpPr/>
          <p:nvPr/>
        </p:nvSpPr>
        <p:spPr>
          <a:xfrm>
            <a:off x="2730762" y="5019372"/>
            <a:ext cx="1268044" cy="1268044"/>
          </a:xfrm>
          <a:prstGeom prst="rect">
            <a:avLst/>
          </a:prstGeom>
          <a:solidFill>
            <a:srgbClr val="815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0" dirty="0" smtClean="0">
                <a:latin typeface="Segoe Script" panose="020B0504020000000003" pitchFamily="34" charset="0"/>
              </a:rPr>
              <a:t>E</a:t>
            </a:r>
            <a:endParaRPr lang="en-AU" sz="8000" dirty="0">
              <a:latin typeface="Segoe Script" panose="020B0504020000000003" pitchFamily="34" charset="0"/>
            </a:endParaRPr>
          </a:p>
        </p:txBody>
      </p:sp>
      <p:sp>
        <p:nvSpPr>
          <p:cNvPr id="43" name="Rectangle 42"/>
          <p:cNvSpPr/>
          <p:nvPr/>
        </p:nvSpPr>
        <p:spPr>
          <a:xfrm>
            <a:off x="8030244" y="5025662"/>
            <a:ext cx="1268044" cy="1268044"/>
          </a:xfrm>
          <a:prstGeom prst="rect">
            <a:avLst/>
          </a:prstGeom>
          <a:solidFill>
            <a:srgbClr val="4A7F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0" dirty="0" smtClean="0">
                <a:latin typeface="Segoe Script" panose="020B0504020000000003" pitchFamily="34" charset="0"/>
              </a:rPr>
              <a:t>C</a:t>
            </a:r>
            <a:endParaRPr lang="en-AU" sz="8000" dirty="0">
              <a:latin typeface="Segoe Script" panose="020B0504020000000003" pitchFamily="34" charset="0"/>
            </a:endParaRPr>
          </a:p>
        </p:txBody>
      </p:sp>
      <p:sp>
        <p:nvSpPr>
          <p:cNvPr id="44" name="Rectangle 43"/>
          <p:cNvSpPr/>
          <p:nvPr/>
        </p:nvSpPr>
        <p:spPr>
          <a:xfrm>
            <a:off x="6704646" y="5019372"/>
            <a:ext cx="1268044" cy="1268044"/>
          </a:xfrm>
          <a:prstGeom prst="rect">
            <a:avLst/>
          </a:prstGeom>
          <a:solidFill>
            <a:srgbClr val="526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0" dirty="0" smtClean="0">
                <a:latin typeface="Segoe Script" panose="020B0504020000000003" pitchFamily="34" charset="0"/>
              </a:rPr>
              <a:t>A</a:t>
            </a:r>
            <a:endParaRPr lang="en-AU" sz="8000" dirty="0">
              <a:latin typeface="Segoe Script" panose="020B0504020000000003" pitchFamily="34" charset="0"/>
            </a:endParaRPr>
          </a:p>
        </p:txBody>
      </p:sp>
      <p:sp>
        <p:nvSpPr>
          <p:cNvPr id="45" name="Rectangle 44"/>
          <p:cNvSpPr/>
          <p:nvPr/>
        </p:nvSpPr>
        <p:spPr>
          <a:xfrm>
            <a:off x="5379048" y="5019372"/>
            <a:ext cx="1268044" cy="1268044"/>
          </a:xfrm>
          <a:prstGeom prst="rect">
            <a:avLst/>
          </a:prstGeom>
          <a:solidFill>
            <a:srgbClr val="675C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0" dirty="0" smtClean="0">
                <a:latin typeface="Segoe Script" panose="020B0504020000000003" pitchFamily="34" charset="0"/>
              </a:rPr>
              <a:t>B</a:t>
            </a:r>
            <a:endParaRPr lang="en-AU" sz="8000" dirty="0">
              <a:latin typeface="Segoe Script" panose="020B0504020000000003" pitchFamily="34" charset="0"/>
            </a:endParaRPr>
          </a:p>
        </p:txBody>
      </p:sp>
      <p:sp>
        <p:nvSpPr>
          <p:cNvPr id="46" name="Rectangle 45"/>
          <p:cNvSpPr/>
          <p:nvPr/>
        </p:nvSpPr>
        <p:spPr>
          <a:xfrm>
            <a:off x="4053450" y="5019372"/>
            <a:ext cx="1268044" cy="1268044"/>
          </a:xfrm>
          <a:prstGeom prst="rect">
            <a:avLst/>
          </a:prstGeom>
          <a:solidFill>
            <a:srgbClr val="755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0" dirty="0" smtClean="0">
                <a:latin typeface="Segoe Script" panose="020B0504020000000003" pitchFamily="34" charset="0"/>
              </a:rPr>
              <a:t>D</a:t>
            </a:r>
            <a:endParaRPr lang="en-AU" sz="8000" dirty="0">
              <a:latin typeface="Segoe Script" panose="020B0504020000000003" pitchFamily="34" charset="0"/>
            </a:endParaRPr>
          </a:p>
        </p:txBody>
      </p:sp>
      <p:sp>
        <p:nvSpPr>
          <p:cNvPr id="47" name="Rectangle 46"/>
          <p:cNvSpPr/>
          <p:nvPr/>
        </p:nvSpPr>
        <p:spPr>
          <a:xfrm>
            <a:off x="9355842" y="5025662"/>
            <a:ext cx="1268044" cy="1268044"/>
          </a:xfrm>
          <a:prstGeom prst="rect">
            <a:avLst/>
          </a:prstGeom>
          <a:solidFill>
            <a:srgbClr val="48A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 </a:t>
            </a:r>
            <a:r>
              <a:rPr lang="en-AU" sz="8000" dirty="0" smtClean="0">
                <a:latin typeface="Segoe Script" panose="020B0504020000000003" pitchFamily="34" charset="0"/>
              </a:rPr>
              <a:t>K</a:t>
            </a:r>
            <a:endParaRPr lang="en-AU" sz="8000" dirty="0">
              <a:latin typeface="Segoe Script" panose="020B0504020000000003" pitchFamily="34" charset="0"/>
            </a:endParaRPr>
          </a:p>
        </p:txBody>
      </p:sp>
      <p:pic>
        <p:nvPicPr>
          <p:cNvPr id="16" name="Picture 15">
            <a:hlinkClick r:id="rId3" action="ppaction://hlinksldjump"/>
          </p:cNvPr>
          <p:cNvPicPr>
            <a:picLocks noChangeAspect="1"/>
          </p:cNvPicPr>
          <p:nvPr/>
        </p:nvPicPr>
        <p:blipFill>
          <a:blip r:embed="rId4"/>
          <a:stretch>
            <a:fillRect/>
          </a:stretch>
        </p:blipFill>
        <p:spPr>
          <a:xfrm>
            <a:off x="9873807" y="126823"/>
            <a:ext cx="543001" cy="543001"/>
          </a:xfrm>
          <a:prstGeom prst="rect">
            <a:avLst/>
          </a:prstGeom>
        </p:spPr>
      </p:pic>
    </p:spTree>
    <p:extLst>
      <p:ext uri="{BB962C8B-B14F-4D97-AF65-F5344CB8AC3E}">
        <p14:creationId xmlns:p14="http://schemas.microsoft.com/office/powerpoint/2010/main" val="292752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1+#ppt_w/2"/>
                                          </p:val>
                                        </p:tav>
                                        <p:tav tm="100000">
                                          <p:val>
                                            <p:strVal val="#ppt_x"/>
                                          </p:val>
                                        </p:tav>
                                      </p:tavLst>
                                    </p:anim>
                                    <p:anim calcmode="lin" valueType="num">
                                      <p:cBhvr additive="base">
                                        <p:cTn id="32" dur="500" fill="hold"/>
                                        <p:tgtEl>
                                          <p:spTgt spid="40"/>
                                        </p:tgtEl>
                                        <p:attrNameLst>
                                          <p:attrName>ppt_y</p:attrName>
                                        </p:attrNameLst>
                                      </p:cBhvr>
                                      <p:tavLst>
                                        <p:tav tm="0">
                                          <p:val>
                                            <p:strVal val="#ppt_y"/>
                                          </p:val>
                                        </p:tav>
                                        <p:tav tm="100000">
                                          <p:val>
                                            <p:strVal val="#ppt_y"/>
                                          </p:val>
                                        </p:tav>
                                      </p:tavLst>
                                    </p:anim>
                                  </p:childTnLst>
                                </p:cTn>
                              </p:par>
                            </p:childTnLst>
                          </p:cTn>
                        </p:par>
                        <p:par>
                          <p:cTn id="33" fill="hold">
                            <p:stCondLst>
                              <p:cond delay="500"/>
                            </p:stCondLst>
                            <p:childTnLst>
                              <p:par>
                                <p:cTn id="34" presetID="2" presetClass="entr" presetSubtype="2" fill="hold" grpId="0" nodeType="afterEffect">
                                  <p:stCondLst>
                                    <p:cond delay="0"/>
                                  </p:stCondLst>
                                  <p:childTnLst>
                                    <p:set>
                                      <p:cBhvr>
                                        <p:cTn id="35" dur="1" fill="hold">
                                          <p:stCondLst>
                                            <p:cond delay="0"/>
                                          </p:stCondLst>
                                        </p:cTn>
                                        <p:tgtEl>
                                          <p:spTgt spid="41"/>
                                        </p:tgtEl>
                                        <p:attrNameLst>
                                          <p:attrName>style.visibility</p:attrName>
                                        </p:attrNameLst>
                                      </p:cBhvr>
                                      <p:to>
                                        <p:strVal val="visible"/>
                                      </p:to>
                                    </p:set>
                                    <p:anim calcmode="lin" valueType="num">
                                      <p:cBhvr additive="base">
                                        <p:cTn id="36" dur="500" fill="hold"/>
                                        <p:tgtEl>
                                          <p:spTgt spid="41"/>
                                        </p:tgtEl>
                                        <p:attrNameLst>
                                          <p:attrName>ppt_x</p:attrName>
                                        </p:attrNameLst>
                                      </p:cBhvr>
                                      <p:tavLst>
                                        <p:tav tm="0">
                                          <p:val>
                                            <p:strVal val="1+#ppt_w/2"/>
                                          </p:val>
                                        </p:tav>
                                        <p:tav tm="100000">
                                          <p:val>
                                            <p:strVal val="#ppt_x"/>
                                          </p:val>
                                        </p:tav>
                                      </p:tavLst>
                                    </p:anim>
                                    <p:anim calcmode="lin" valueType="num">
                                      <p:cBhvr additive="base">
                                        <p:cTn id="37" dur="500" fill="hold"/>
                                        <p:tgtEl>
                                          <p:spTgt spid="41"/>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50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1+#ppt_w/2"/>
                                          </p:val>
                                        </p:tav>
                                        <p:tav tm="100000">
                                          <p:val>
                                            <p:strVal val="#ppt_x"/>
                                          </p:val>
                                        </p:tav>
                                      </p:tavLst>
                                    </p:anim>
                                    <p:anim calcmode="lin" valueType="num">
                                      <p:cBhvr additive="base">
                                        <p:cTn id="41" dur="500" fill="hold"/>
                                        <p:tgtEl>
                                          <p:spTgt spid="42"/>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100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1+#ppt_w/2"/>
                                          </p:val>
                                        </p:tav>
                                        <p:tav tm="100000">
                                          <p:val>
                                            <p:strVal val="#ppt_x"/>
                                          </p:val>
                                        </p:tav>
                                      </p:tavLst>
                                    </p:anim>
                                    <p:anim calcmode="lin" valueType="num">
                                      <p:cBhvr additive="base">
                                        <p:cTn id="45" dur="500" fill="hold"/>
                                        <p:tgtEl>
                                          <p:spTgt spid="46"/>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1500"/>
                                  </p:stCondLst>
                                  <p:childTnLst>
                                    <p:set>
                                      <p:cBhvr>
                                        <p:cTn id="47" dur="1" fill="hold">
                                          <p:stCondLst>
                                            <p:cond delay="0"/>
                                          </p:stCondLst>
                                        </p:cTn>
                                        <p:tgtEl>
                                          <p:spTgt spid="45"/>
                                        </p:tgtEl>
                                        <p:attrNameLst>
                                          <p:attrName>style.visibility</p:attrName>
                                        </p:attrNameLst>
                                      </p:cBhvr>
                                      <p:to>
                                        <p:strVal val="visible"/>
                                      </p:to>
                                    </p:set>
                                    <p:anim calcmode="lin" valueType="num">
                                      <p:cBhvr additive="base">
                                        <p:cTn id="48" dur="500" fill="hold"/>
                                        <p:tgtEl>
                                          <p:spTgt spid="45"/>
                                        </p:tgtEl>
                                        <p:attrNameLst>
                                          <p:attrName>ppt_x</p:attrName>
                                        </p:attrNameLst>
                                      </p:cBhvr>
                                      <p:tavLst>
                                        <p:tav tm="0">
                                          <p:val>
                                            <p:strVal val="1+#ppt_w/2"/>
                                          </p:val>
                                        </p:tav>
                                        <p:tav tm="100000">
                                          <p:val>
                                            <p:strVal val="#ppt_x"/>
                                          </p:val>
                                        </p:tav>
                                      </p:tavLst>
                                    </p:anim>
                                    <p:anim calcmode="lin" valueType="num">
                                      <p:cBhvr additive="base">
                                        <p:cTn id="49" dur="500" fill="hold"/>
                                        <p:tgtEl>
                                          <p:spTgt spid="45"/>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2000"/>
                                  </p:stCondLst>
                                  <p:childTnLst>
                                    <p:set>
                                      <p:cBhvr>
                                        <p:cTn id="51" dur="1" fill="hold">
                                          <p:stCondLst>
                                            <p:cond delay="0"/>
                                          </p:stCondLst>
                                        </p:cTn>
                                        <p:tgtEl>
                                          <p:spTgt spid="44"/>
                                        </p:tgtEl>
                                        <p:attrNameLst>
                                          <p:attrName>style.visibility</p:attrName>
                                        </p:attrNameLst>
                                      </p:cBhvr>
                                      <p:to>
                                        <p:strVal val="visible"/>
                                      </p:to>
                                    </p:set>
                                    <p:anim calcmode="lin" valueType="num">
                                      <p:cBhvr additive="base">
                                        <p:cTn id="52" dur="500" fill="hold"/>
                                        <p:tgtEl>
                                          <p:spTgt spid="44"/>
                                        </p:tgtEl>
                                        <p:attrNameLst>
                                          <p:attrName>ppt_x</p:attrName>
                                        </p:attrNameLst>
                                      </p:cBhvr>
                                      <p:tavLst>
                                        <p:tav tm="0">
                                          <p:val>
                                            <p:strVal val="1+#ppt_w/2"/>
                                          </p:val>
                                        </p:tav>
                                        <p:tav tm="100000">
                                          <p:val>
                                            <p:strVal val="#ppt_x"/>
                                          </p:val>
                                        </p:tav>
                                      </p:tavLst>
                                    </p:anim>
                                    <p:anim calcmode="lin" valueType="num">
                                      <p:cBhvr additive="base">
                                        <p:cTn id="53" dur="500" fill="hold"/>
                                        <p:tgtEl>
                                          <p:spTgt spid="44"/>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2500"/>
                                  </p:stCondLst>
                                  <p:childTnLst>
                                    <p:set>
                                      <p:cBhvr>
                                        <p:cTn id="55" dur="1" fill="hold">
                                          <p:stCondLst>
                                            <p:cond delay="0"/>
                                          </p:stCondLst>
                                        </p:cTn>
                                        <p:tgtEl>
                                          <p:spTgt spid="43"/>
                                        </p:tgtEl>
                                        <p:attrNameLst>
                                          <p:attrName>style.visibility</p:attrName>
                                        </p:attrNameLst>
                                      </p:cBhvr>
                                      <p:to>
                                        <p:strVal val="visible"/>
                                      </p:to>
                                    </p:set>
                                    <p:anim calcmode="lin" valueType="num">
                                      <p:cBhvr additive="base">
                                        <p:cTn id="56" dur="500" fill="hold"/>
                                        <p:tgtEl>
                                          <p:spTgt spid="43"/>
                                        </p:tgtEl>
                                        <p:attrNameLst>
                                          <p:attrName>ppt_x</p:attrName>
                                        </p:attrNameLst>
                                      </p:cBhvr>
                                      <p:tavLst>
                                        <p:tav tm="0">
                                          <p:val>
                                            <p:strVal val="1+#ppt_w/2"/>
                                          </p:val>
                                        </p:tav>
                                        <p:tav tm="100000">
                                          <p:val>
                                            <p:strVal val="#ppt_x"/>
                                          </p:val>
                                        </p:tav>
                                      </p:tavLst>
                                    </p:anim>
                                    <p:anim calcmode="lin" valueType="num">
                                      <p:cBhvr additive="base">
                                        <p:cTn id="57" dur="500" fill="hold"/>
                                        <p:tgtEl>
                                          <p:spTgt spid="43"/>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stCondLst>
                                    <p:cond delay="3000"/>
                                  </p:stCondLst>
                                  <p:childTnLst>
                                    <p:set>
                                      <p:cBhvr>
                                        <p:cTn id="59" dur="1" fill="hold">
                                          <p:stCondLst>
                                            <p:cond delay="0"/>
                                          </p:stCondLst>
                                        </p:cTn>
                                        <p:tgtEl>
                                          <p:spTgt spid="47"/>
                                        </p:tgtEl>
                                        <p:attrNameLst>
                                          <p:attrName>style.visibility</p:attrName>
                                        </p:attrNameLst>
                                      </p:cBhvr>
                                      <p:to>
                                        <p:strVal val="visible"/>
                                      </p:to>
                                    </p:set>
                                    <p:anim calcmode="lin" valueType="num">
                                      <p:cBhvr additive="base">
                                        <p:cTn id="60" dur="500" fill="hold"/>
                                        <p:tgtEl>
                                          <p:spTgt spid="47"/>
                                        </p:tgtEl>
                                        <p:attrNameLst>
                                          <p:attrName>ppt_x</p:attrName>
                                        </p:attrNameLst>
                                      </p:cBhvr>
                                      <p:tavLst>
                                        <p:tav tm="0">
                                          <p:val>
                                            <p:strVal val="1+#ppt_w/2"/>
                                          </p:val>
                                        </p:tav>
                                        <p:tav tm="100000">
                                          <p:val>
                                            <p:strVal val="#ppt_x"/>
                                          </p:val>
                                        </p:tav>
                                      </p:tavLst>
                                    </p:anim>
                                    <p:anim calcmode="lin" valueType="num">
                                      <p:cBhvr additive="base">
                                        <p:cTn id="61"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5062" y="402483"/>
            <a:ext cx="9221689" cy="738253"/>
          </a:xfrm>
        </p:spPr>
        <p:txBody>
          <a:bodyPr anchor="t">
            <a:normAutofit/>
          </a:bodyPr>
          <a:lstStyle/>
          <a:p>
            <a:r>
              <a:rPr lang="en-AU" sz="4000" b="1" dirty="0" smtClean="0">
                <a:solidFill>
                  <a:srgbClr val="CB6015"/>
                </a:solidFill>
              </a:rPr>
              <a:t>USING DIPL WORKSECTION TEMPLATES</a:t>
            </a:r>
            <a:endParaRPr lang="en-AU" sz="4000" b="1" dirty="0">
              <a:solidFill>
                <a:srgbClr val="CB6015"/>
              </a:solidFill>
            </a:endParaRPr>
          </a:p>
        </p:txBody>
      </p:sp>
      <p:pic>
        <p:nvPicPr>
          <p:cNvPr id="107" name="Content Placeholder 106"/>
          <p:cNvPicPr>
            <a:picLocks noGrp="1" noChangeAspect="1"/>
          </p:cNvPicPr>
          <p:nvPr>
            <p:ph idx="1"/>
          </p:nvPr>
        </p:nvPicPr>
        <p:blipFill>
          <a:blip r:embed="rId4"/>
          <a:stretch>
            <a:fillRect/>
          </a:stretch>
        </p:blipFill>
        <p:spPr>
          <a:xfrm>
            <a:off x="792000" y="1440000"/>
            <a:ext cx="7200000" cy="4687109"/>
          </a:xfrm>
          <a:prstGeom prst="rect">
            <a:avLst/>
          </a:prstGeom>
        </p:spPr>
      </p:pic>
      <p:sp>
        <p:nvSpPr>
          <p:cNvPr id="7" name="Content Placeholder 2"/>
          <p:cNvSpPr txBox="1">
            <a:spLocks/>
          </p:cNvSpPr>
          <p:nvPr/>
        </p:nvSpPr>
        <p:spPr>
          <a:xfrm>
            <a:off x="735062" y="1080000"/>
            <a:ext cx="9221689" cy="415989"/>
          </a:xfrm>
          <a:prstGeom prst="rect">
            <a:avLst/>
          </a:prstGeom>
        </p:spPr>
        <p:txBody>
          <a:bodyPr vert="horz" lIns="91440" tIns="45720" rIns="91440" bIns="45720" rtlCol="0">
            <a:normAutofit/>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Font typeface="Arial" panose="020B0604020202020204" pitchFamily="34" charset="0"/>
              <a:buNone/>
            </a:pPr>
            <a:r>
              <a:rPr lang="en-AU" sz="2000" b="1" dirty="0" smtClean="0">
                <a:solidFill>
                  <a:srgbClr val="CB6015"/>
                </a:solidFill>
              </a:rPr>
              <a:t>PROJECT OFFICER FEEDBACK</a:t>
            </a:r>
          </a:p>
          <a:p>
            <a:pPr marL="0" indent="0">
              <a:buFont typeface="Arial" panose="020B0604020202020204" pitchFamily="34" charset="0"/>
              <a:buNone/>
            </a:pPr>
            <a:endParaRPr lang="en-AU" dirty="0"/>
          </a:p>
        </p:txBody>
      </p:sp>
      <p:pic>
        <p:nvPicPr>
          <p:cNvPr id="9" name="Picture 8">
            <a:hlinkClick r:id="rId5" action="ppaction://hlinksldjump"/>
          </p:cNvPr>
          <p:cNvPicPr>
            <a:picLocks noChangeAspect="1"/>
          </p:cNvPicPr>
          <p:nvPr/>
        </p:nvPicPr>
        <p:blipFill>
          <a:blip r:embed="rId6"/>
          <a:stretch>
            <a:fillRect/>
          </a:stretch>
        </p:blipFill>
        <p:spPr>
          <a:xfrm>
            <a:off x="9873807" y="126823"/>
            <a:ext cx="543001" cy="543001"/>
          </a:xfrm>
          <a:prstGeom prst="rect">
            <a:avLst/>
          </a:prstGeom>
        </p:spPr>
      </p:pic>
    </p:spTree>
    <p:extLst>
      <p:ext uri="{BB962C8B-B14F-4D97-AF65-F5344CB8AC3E}">
        <p14:creationId xmlns:p14="http://schemas.microsoft.com/office/powerpoint/2010/main" val="217669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5062" y="402483"/>
            <a:ext cx="9221689" cy="738253"/>
          </a:xfrm>
        </p:spPr>
        <p:txBody>
          <a:bodyPr anchor="t">
            <a:normAutofit/>
          </a:bodyPr>
          <a:lstStyle/>
          <a:p>
            <a:r>
              <a:rPr lang="en-AU" sz="4000" b="1" dirty="0" smtClean="0">
                <a:solidFill>
                  <a:srgbClr val="CB6015"/>
                </a:solidFill>
              </a:rPr>
              <a:t>USING DIPL WORKSECTION TEMPLATES</a:t>
            </a:r>
            <a:endParaRPr lang="en-AU" sz="4000" b="1" dirty="0">
              <a:solidFill>
                <a:srgbClr val="CB6015"/>
              </a:solidFill>
            </a:endParaRPr>
          </a:p>
        </p:txBody>
      </p:sp>
      <p:pic>
        <p:nvPicPr>
          <p:cNvPr id="4" name="Content Placeholder 3"/>
          <p:cNvPicPr>
            <a:picLocks noGrp="1" noChangeAspect="1"/>
          </p:cNvPicPr>
          <p:nvPr>
            <p:ph idx="1"/>
          </p:nvPr>
        </p:nvPicPr>
        <p:blipFill>
          <a:blip r:embed="rId4"/>
          <a:stretch>
            <a:fillRect/>
          </a:stretch>
        </p:blipFill>
        <p:spPr>
          <a:xfrm>
            <a:off x="792000" y="1440000"/>
            <a:ext cx="7200000" cy="4753555"/>
          </a:xfrm>
          <a:prstGeom prst="rect">
            <a:avLst/>
          </a:prstGeom>
        </p:spPr>
      </p:pic>
      <p:sp>
        <p:nvSpPr>
          <p:cNvPr id="7" name="Content Placeholder 2"/>
          <p:cNvSpPr txBox="1">
            <a:spLocks/>
          </p:cNvSpPr>
          <p:nvPr/>
        </p:nvSpPr>
        <p:spPr>
          <a:xfrm>
            <a:off x="735062" y="1080000"/>
            <a:ext cx="9221689" cy="415989"/>
          </a:xfrm>
          <a:prstGeom prst="rect">
            <a:avLst/>
          </a:prstGeom>
        </p:spPr>
        <p:txBody>
          <a:bodyPr vert="horz" lIns="91440" tIns="45720" rIns="91440" bIns="45720" rtlCol="0">
            <a:normAutofit/>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Font typeface="Arial" panose="020B0604020202020204" pitchFamily="34" charset="0"/>
              <a:buNone/>
            </a:pPr>
            <a:r>
              <a:rPr lang="en-AU" sz="2000" b="1" dirty="0" smtClean="0">
                <a:solidFill>
                  <a:srgbClr val="CB6015"/>
                </a:solidFill>
              </a:rPr>
              <a:t>PROJECT OFFICER FEEDBACK</a:t>
            </a:r>
          </a:p>
          <a:p>
            <a:pPr marL="0" indent="0">
              <a:buFont typeface="Arial" panose="020B0604020202020204" pitchFamily="34" charset="0"/>
              <a:buNone/>
            </a:pPr>
            <a:endParaRPr lang="en-AU" dirty="0"/>
          </a:p>
        </p:txBody>
      </p:sp>
      <p:pic>
        <p:nvPicPr>
          <p:cNvPr id="9" name="Picture 8">
            <a:hlinkClick r:id="rId5" action="ppaction://hlinksldjump"/>
          </p:cNvPr>
          <p:cNvPicPr>
            <a:picLocks noChangeAspect="1"/>
          </p:cNvPicPr>
          <p:nvPr/>
        </p:nvPicPr>
        <p:blipFill>
          <a:blip r:embed="rId6"/>
          <a:stretch>
            <a:fillRect/>
          </a:stretch>
        </p:blipFill>
        <p:spPr>
          <a:xfrm>
            <a:off x="9873807" y="126823"/>
            <a:ext cx="543001" cy="543001"/>
          </a:xfrm>
          <a:prstGeom prst="rect">
            <a:avLst/>
          </a:prstGeom>
        </p:spPr>
      </p:pic>
    </p:spTree>
    <p:extLst>
      <p:ext uri="{BB962C8B-B14F-4D97-AF65-F5344CB8AC3E}">
        <p14:creationId xmlns:p14="http://schemas.microsoft.com/office/powerpoint/2010/main" val="316901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5062" y="402483"/>
            <a:ext cx="9221689" cy="738253"/>
          </a:xfrm>
        </p:spPr>
        <p:txBody>
          <a:bodyPr anchor="t">
            <a:normAutofit/>
          </a:bodyPr>
          <a:lstStyle/>
          <a:p>
            <a:r>
              <a:rPr lang="en-AU" sz="4000" b="1" dirty="0" smtClean="0">
                <a:solidFill>
                  <a:srgbClr val="CB6015"/>
                </a:solidFill>
              </a:rPr>
              <a:t>USING DIPL WORKSECTION TEMPLATES</a:t>
            </a:r>
            <a:endParaRPr lang="en-AU" sz="4000" b="1" dirty="0">
              <a:solidFill>
                <a:srgbClr val="CB6015"/>
              </a:solidFill>
            </a:endParaRPr>
          </a:p>
        </p:txBody>
      </p:sp>
      <p:pic>
        <p:nvPicPr>
          <p:cNvPr id="8" name="Content Placeholder 7"/>
          <p:cNvPicPr>
            <a:picLocks noGrp="1" noChangeAspect="1"/>
          </p:cNvPicPr>
          <p:nvPr>
            <p:ph idx="1"/>
          </p:nvPr>
        </p:nvPicPr>
        <p:blipFill>
          <a:blip r:embed="rId4"/>
          <a:stretch>
            <a:fillRect/>
          </a:stretch>
        </p:blipFill>
        <p:spPr>
          <a:xfrm>
            <a:off x="792000" y="1440000"/>
            <a:ext cx="7200000" cy="2772757"/>
          </a:xfrm>
          <a:prstGeom prst="rect">
            <a:avLst/>
          </a:prstGeom>
        </p:spPr>
      </p:pic>
      <p:sp>
        <p:nvSpPr>
          <p:cNvPr id="6" name="Content Placeholder 2"/>
          <p:cNvSpPr txBox="1">
            <a:spLocks/>
          </p:cNvSpPr>
          <p:nvPr/>
        </p:nvSpPr>
        <p:spPr>
          <a:xfrm>
            <a:off x="735062" y="1080000"/>
            <a:ext cx="9221689" cy="415989"/>
          </a:xfrm>
          <a:prstGeom prst="rect">
            <a:avLst/>
          </a:prstGeom>
        </p:spPr>
        <p:txBody>
          <a:bodyPr vert="horz" lIns="91440" tIns="45720" rIns="91440" bIns="45720" rtlCol="0">
            <a:normAutofit/>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Font typeface="Arial" panose="020B0604020202020204" pitchFamily="34" charset="0"/>
              <a:buNone/>
            </a:pPr>
            <a:r>
              <a:rPr lang="en-AU" sz="2000" b="1" dirty="0" smtClean="0">
                <a:solidFill>
                  <a:srgbClr val="CB6015"/>
                </a:solidFill>
              </a:rPr>
              <a:t>PROJECT OFFICER FEEDBACK</a:t>
            </a:r>
          </a:p>
          <a:p>
            <a:pPr marL="0" indent="0">
              <a:buFont typeface="Arial" panose="020B0604020202020204" pitchFamily="34" charset="0"/>
              <a:buNone/>
            </a:pPr>
            <a:endParaRPr lang="en-AU" dirty="0"/>
          </a:p>
        </p:txBody>
      </p:sp>
      <p:pic>
        <p:nvPicPr>
          <p:cNvPr id="9" name="Picture 8">
            <a:hlinkClick r:id="rId5" action="ppaction://hlinksldjump"/>
          </p:cNvPr>
          <p:cNvPicPr>
            <a:picLocks noChangeAspect="1"/>
          </p:cNvPicPr>
          <p:nvPr/>
        </p:nvPicPr>
        <p:blipFill>
          <a:blip r:embed="rId6"/>
          <a:stretch>
            <a:fillRect/>
          </a:stretch>
        </p:blipFill>
        <p:spPr>
          <a:xfrm>
            <a:off x="9873807" y="126823"/>
            <a:ext cx="543001" cy="543001"/>
          </a:xfrm>
          <a:prstGeom prst="rect">
            <a:avLst/>
          </a:prstGeom>
        </p:spPr>
      </p:pic>
    </p:spTree>
    <p:extLst>
      <p:ext uri="{BB962C8B-B14F-4D97-AF65-F5344CB8AC3E}">
        <p14:creationId xmlns:p14="http://schemas.microsoft.com/office/powerpoint/2010/main" val="283280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5062" y="402483"/>
            <a:ext cx="9221689" cy="738253"/>
          </a:xfrm>
        </p:spPr>
        <p:txBody>
          <a:bodyPr anchor="t">
            <a:normAutofit/>
          </a:bodyPr>
          <a:lstStyle/>
          <a:p>
            <a:r>
              <a:rPr lang="en-AU" sz="4000" b="1" dirty="0" smtClean="0">
                <a:solidFill>
                  <a:srgbClr val="CB6015"/>
                </a:solidFill>
              </a:rPr>
              <a:t>USING DIPL WORKSECTION TEMPLATES</a:t>
            </a:r>
            <a:endParaRPr lang="en-AU" sz="4000" b="1" dirty="0">
              <a:solidFill>
                <a:srgbClr val="CB6015"/>
              </a:solidFill>
            </a:endParaRPr>
          </a:p>
        </p:txBody>
      </p:sp>
      <p:pic>
        <p:nvPicPr>
          <p:cNvPr id="4" name="Content Placeholder 3"/>
          <p:cNvPicPr>
            <a:picLocks noGrp="1" noChangeAspect="1"/>
          </p:cNvPicPr>
          <p:nvPr>
            <p:ph idx="1"/>
          </p:nvPr>
        </p:nvPicPr>
        <p:blipFill>
          <a:blip r:embed="rId4"/>
          <a:stretch>
            <a:fillRect/>
          </a:stretch>
        </p:blipFill>
        <p:spPr>
          <a:xfrm>
            <a:off x="792000" y="1440000"/>
            <a:ext cx="7200000" cy="5198920"/>
          </a:xfrm>
          <a:prstGeom prst="rect">
            <a:avLst/>
          </a:prstGeom>
        </p:spPr>
      </p:pic>
      <p:sp>
        <p:nvSpPr>
          <p:cNvPr id="8" name="Content Placeholder 2"/>
          <p:cNvSpPr txBox="1">
            <a:spLocks/>
          </p:cNvSpPr>
          <p:nvPr/>
        </p:nvSpPr>
        <p:spPr>
          <a:xfrm>
            <a:off x="735062" y="1080000"/>
            <a:ext cx="9221689" cy="415989"/>
          </a:xfrm>
          <a:prstGeom prst="rect">
            <a:avLst/>
          </a:prstGeom>
        </p:spPr>
        <p:txBody>
          <a:bodyPr vert="horz" lIns="91440" tIns="45720" rIns="91440" bIns="45720" rtlCol="0">
            <a:normAutofit/>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Font typeface="Arial" panose="020B0604020202020204" pitchFamily="34" charset="0"/>
              <a:buNone/>
            </a:pPr>
            <a:r>
              <a:rPr lang="en-AU" sz="2000" b="1" dirty="0" smtClean="0">
                <a:solidFill>
                  <a:srgbClr val="CB6015"/>
                </a:solidFill>
              </a:rPr>
              <a:t>PROJECT OFFICER FEEDBACK</a:t>
            </a:r>
          </a:p>
          <a:p>
            <a:pPr marL="0" indent="0">
              <a:buFont typeface="Arial" panose="020B0604020202020204" pitchFamily="34" charset="0"/>
              <a:buNone/>
            </a:pPr>
            <a:endParaRPr lang="en-AU" dirty="0"/>
          </a:p>
        </p:txBody>
      </p:sp>
      <p:pic>
        <p:nvPicPr>
          <p:cNvPr id="9" name="Picture 8">
            <a:hlinkClick r:id="rId5" action="ppaction://hlinksldjump"/>
          </p:cNvPr>
          <p:cNvPicPr>
            <a:picLocks noChangeAspect="1"/>
          </p:cNvPicPr>
          <p:nvPr/>
        </p:nvPicPr>
        <p:blipFill>
          <a:blip r:embed="rId6"/>
          <a:stretch>
            <a:fillRect/>
          </a:stretch>
        </p:blipFill>
        <p:spPr>
          <a:xfrm>
            <a:off x="9873807" y="126823"/>
            <a:ext cx="543001" cy="543001"/>
          </a:xfrm>
          <a:prstGeom prst="rect">
            <a:avLst/>
          </a:prstGeom>
        </p:spPr>
      </p:pic>
    </p:spTree>
    <p:extLst>
      <p:ext uri="{BB962C8B-B14F-4D97-AF65-F5344CB8AC3E}">
        <p14:creationId xmlns:p14="http://schemas.microsoft.com/office/powerpoint/2010/main" val="260170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5062" y="402483"/>
            <a:ext cx="9221689" cy="738253"/>
          </a:xfrm>
        </p:spPr>
        <p:txBody>
          <a:bodyPr anchor="t">
            <a:normAutofit/>
          </a:bodyPr>
          <a:lstStyle/>
          <a:p>
            <a:r>
              <a:rPr lang="en-AU" sz="4000" b="1" dirty="0" smtClean="0">
                <a:solidFill>
                  <a:srgbClr val="CB6015"/>
                </a:solidFill>
              </a:rPr>
              <a:t>RULES AND WRITING TIPS</a:t>
            </a:r>
            <a:endParaRPr lang="en-AU" sz="4000" b="1" dirty="0">
              <a:solidFill>
                <a:srgbClr val="CB6015"/>
              </a:solidFill>
            </a:endParaRPr>
          </a:p>
        </p:txBody>
      </p:sp>
      <p:pic>
        <p:nvPicPr>
          <p:cNvPr id="7" name="Picture 6"/>
          <p:cNvPicPr>
            <a:picLocks noChangeAspect="1"/>
          </p:cNvPicPr>
          <p:nvPr/>
        </p:nvPicPr>
        <p:blipFill>
          <a:blip r:embed="rId4"/>
          <a:stretch>
            <a:fillRect/>
          </a:stretch>
        </p:blipFill>
        <p:spPr>
          <a:xfrm>
            <a:off x="1086934" y="-1"/>
            <a:ext cx="8517943" cy="7559675"/>
          </a:xfrm>
          <a:prstGeom prst="rect">
            <a:avLst/>
          </a:prstGeom>
        </p:spPr>
      </p:pic>
      <p:pic>
        <p:nvPicPr>
          <p:cNvPr id="10" name="Picture 9"/>
          <p:cNvPicPr>
            <a:picLocks noChangeAspect="1"/>
          </p:cNvPicPr>
          <p:nvPr/>
        </p:nvPicPr>
        <p:blipFill>
          <a:blip r:embed="rId5"/>
          <a:stretch>
            <a:fillRect/>
          </a:stretch>
        </p:blipFill>
        <p:spPr>
          <a:xfrm>
            <a:off x="7451002" y="3521643"/>
            <a:ext cx="3481458" cy="3089794"/>
          </a:xfrm>
          <a:prstGeom prst="rect">
            <a:avLst/>
          </a:prstGeom>
          <a:blipFill dpi="0" rotWithShape="1">
            <a:blip r:embed="rId5">
              <a:alphaModFix amt="0"/>
            </a:blip>
            <a:srcRect/>
            <a:stretch>
              <a:fillRect/>
            </a:stretch>
          </a:blipFill>
          <a:ln>
            <a:noFill/>
          </a:ln>
        </p:spPr>
      </p:pic>
      <p:sp>
        <p:nvSpPr>
          <p:cNvPr id="3" name="Content Placeholder 2"/>
          <p:cNvSpPr>
            <a:spLocks noGrp="1"/>
          </p:cNvSpPr>
          <p:nvPr>
            <p:ph idx="1"/>
          </p:nvPr>
        </p:nvSpPr>
        <p:spPr>
          <a:xfrm>
            <a:off x="735063" y="1080000"/>
            <a:ext cx="7929104" cy="4796544"/>
          </a:xfrm>
        </p:spPr>
        <p:txBody>
          <a:bodyPr>
            <a:normAutofit lnSpcReduction="10000"/>
          </a:bodyPr>
          <a:lstStyle/>
          <a:p>
            <a:pPr marL="0" indent="0">
              <a:buNone/>
            </a:pPr>
            <a:r>
              <a:rPr lang="en-AU" sz="2000" dirty="0" smtClean="0"/>
              <a:t>Our </a:t>
            </a:r>
            <a:r>
              <a:rPr lang="en-AU" sz="2000" dirty="0"/>
              <a:t>communications need to be unambiguous, easily understood, and difficult to misinterpret</a:t>
            </a:r>
            <a:r>
              <a:rPr lang="en-AU" sz="2000" dirty="0" smtClean="0"/>
              <a:t>.</a:t>
            </a:r>
          </a:p>
          <a:p>
            <a:pPr marL="0" indent="0">
              <a:buNone/>
            </a:pPr>
            <a:r>
              <a:rPr lang="en-AU" sz="2000" b="1" dirty="0" smtClean="0">
                <a:solidFill>
                  <a:srgbClr val="CB6015"/>
                </a:solidFill>
              </a:rPr>
              <a:t>RULES</a:t>
            </a:r>
          </a:p>
          <a:p>
            <a:pPr marL="457200" indent="-457200">
              <a:buFont typeface="+mj-lt"/>
              <a:buAutoNum type="arabicPeriod"/>
            </a:pPr>
            <a:r>
              <a:rPr lang="en-AU" sz="2000" dirty="0"/>
              <a:t>BE </a:t>
            </a:r>
            <a:r>
              <a:rPr lang="en-AU" sz="2000" dirty="0" smtClean="0"/>
              <a:t>CONCISE</a:t>
            </a:r>
          </a:p>
          <a:p>
            <a:pPr marL="0" indent="0">
              <a:buNone/>
            </a:pPr>
            <a:r>
              <a:rPr lang="en-AU" sz="2000" dirty="0"/>
              <a:t>A good specification is clear, concise and easily </a:t>
            </a:r>
            <a:r>
              <a:rPr lang="en-AU" sz="2000" dirty="0" smtClean="0"/>
              <a:t>understood.</a:t>
            </a:r>
            <a:endParaRPr lang="en-AU" sz="2000" dirty="0"/>
          </a:p>
          <a:p>
            <a:pPr lvl="1"/>
            <a:r>
              <a:rPr lang="en-AU" sz="2000" dirty="0" smtClean="0">
                <a:solidFill>
                  <a:srgbClr val="CB6015"/>
                </a:solidFill>
              </a:rPr>
              <a:t>Use </a:t>
            </a:r>
            <a:r>
              <a:rPr lang="en-AU" sz="2000" dirty="0">
                <a:solidFill>
                  <a:srgbClr val="CB6015"/>
                </a:solidFill>
              </a:rPr>
              <a:t>plain English and basic terminology to convey the required information.</a:t>
            </a:r>
          </a:p>
          <a:p>
            <a:pPr lvl="1"/>
            <a:r>
              <a:rPr lang="en-AU" sz="2000" dirty="0" smtClean="0">
                <a:solidFill>
                  <a:srgbClr val="CB6015"/>
                </a:solidFill>
              </a:rPr>
              <a:t>Minimise </a:t>
            </a:r>
            <a:r>
              <a:rPr lang="en-AU" sz="2000" dirty="0">
                <a:solidFill>
                  <a:srgbClr val="CB6015"/>
                </a:solidFill>
              </a:rPr>
              <a:t>alternatives and specify wanted results by using as few words as possible.</a:t>
            </a:r>
          </a:p>
          <a:p>
            <a:pPr lvl="1"/>
            <a:r>
              <a:rPr lang="en-AU" sz="2000" dirty="0" smtClean="0">
                <a:solidFill>
                  <a:srgbClr val="CB6015"/>
                </a:solidFill>
              </a:rPr>
              <a:t>Provide </a:t>
            </a:r>
            <a:r>
              <a:rPr lang="en-AU" sz="2000" dirty="0">
                <a:solidFill>
                  <a:srgbClr val="CB6015"/>
                </a:solidFill>
              </a:rPr>
              <a:t>clear instructions.</a:t>
            </a:r>
          </a:p>
          <a:p>
            <a:pPr lvl="1"/>
            <a:r>
              <a:rPr lang="en-AU" sz="2000" dirty="0" smtClean="0">
                <a:solidFill>
                  <a:srgbClr val="CB6015"/>
                </a:solidFill>
              </a:rPr>
              <a:t>Provide </a:t>
            </a:r>
            <a:r>
              <a:rPr lang="en-AU" sz="2000" dirty="0">
                <a:solidFill>
                  <a:srgbClr val="CB6015"/>
                </a:solidFill>
              </a:rPr>
              <a:t>specific directions, not suggestions, explanations or reasons.</a:t>
            </a:r>
          </a:p>
          <a:p>
            <a:pPr lvl="1"/>
            <a:r>
              <a:rPr lang="en-AU" sz="2000" dirty="0" smtClean="0">
                <a:solidFill>
                  <a:srgbClr val="CB6015"/>
                </a:solidFill>
              </a:rPr>
              <a:t>Do </a:t>
            </a:r>
            <a:r>
              <a:rPr lang="en-AU" sz="2000" dirty="0">
                <a:solidFill>
                  <a:srgbClr val="CB6015"/>
                </a:solidFill>
              </a:rPr>
              <a:t>not include redundant information.</a:t>
            </a:r>
          </a:p>
          <a:p>
            <a:pPr marL="0" indent="0">
              <a:buNone/>
            </a:pPr>
            <a:r>
              <a:rPr lang="en-AU" sz="2000" dirty="0"/>
              <a:t>Ask yourself: Is it understandable, clear, simple and not ambiguous?</a:t>
            </a:r>
          </a:p>
          <a:p>
            <a:pPr marL="0" indent="0">
              <a:buNone/>
            </a:pPr>
            <a:endParaRPr lang="en-AU" sz="2000" dirty="0" smtClean="0"/>
          </a:p>
          <a:p>
            <a:pPr marL="0" indent="0">
              <a:buNone/>
            </a:pPr>
            <a:endParaRPr lang="en-AU" sz="2000" b="1" dirty="0">
              <a:solidFill>
                <a:srgbClr val="CB6015"/>
              </a:solidFill>
            </a:endParaRPr>
          </a:p>
        </p:txBody>
      </p:sp>
      <p:pic>
        <p:nvPicPr>
          <p:cNvPr id="9" name="Picture 8">
            <a:hlinkClick r:id="rId6" action="ppaction://hlinksldjump"/>
          </p:cNvPr>
          <p:cNvPicPr>
            <a:picLocks noChangeAspect="1"/>
          </p:cNvPicPr>
          <p:nvPr/>
        </p:nvPicPr>
        <p:blipFill>
          <a:blip r:embed="rId7"/>
          <a:stretch>
            <a:fillRect/>
          </a:stretch>
        </p:blipFill>
        <p:spPr>
          <a:xfrm>
            <a:off x="9873807" y="126823"/>
            <a:ext cx="543001" cy="543001"/>
          </a:xfrm>
          <a:prstGeom prst="rect">
            <a:avLst/>
          </a:prstGeom>
        </p:spPr>
      </p:pic>
    </p:spTree>
    <p:extLst>
      <p:ext uri="{BB962C8B-B14F-4D97-AF65-F5344CB8AC3E}">
        <p14:creationId xmlns:p14="http://schemas.microsoft.com/office/powerpoint/2010/main" val="2807862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 calcmode="lin" valueType="num">
                                      <p:cBhvr additive="base">
                                        <p:cTn id="1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 calcmode="lin" valueType="num">
                                      <p:cBhvr additive="base">
                                        <p:cTn id="2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 calcmode="lin" valueType="num">
                                      <p:cBhvr additive="base">
                                        <p:cTn id="3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 calcmode="lin" valueType="num">
                                      <p:cBhvr additive="base">
                                        <p:cTn id="3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 calcmode="lin" valueType="num">
                                      <p:cBhvr additive="base">
                                        <p:cTn id="42"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fade">
                                      <p:cBhvr>
                                        <p:cTn id="48" dur="500"/>
                                        <p:tgtEl>
                                          <p:spTgt spid="3">
                                            <p:txEl>
                                              <p:pRg st="9" end="9"/>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5062" y="402483"/>
            <a:ext cx="9221689" cy="738253"/>
          </a:xfrm>
        </p:spPr>
        <p:txBody>
          <a:bodyPr anchor="t">
            <a:normAutofit/>
          </a:bodyPr>
          <a:lstStyle/>
          <a:p>
            <a:r>
              <a:rPr lang="en-AU" sz="4000" b="1" dirty="0" smtClean="0">
                <a:solidFill>
                  <a:srgbClr val="CB6015"/>
                </a:solidFill>
              </a:rPr>
              <a:t>SPECIFICATION SERVICES</a:t>
            </a:r>
            <a:endParaRPr lang="en-AU" sz="4000" b="1" dirty="0">
              <a:solidFill>
                <a:srgbClr val="CB6015"/>
              </a:solidFill>
            </a:endParaRPr>
          </a:p>
        </p:txBody>
      </p:sp>
      <p:sp>
        <p:nvSpPr>
          <p:cNvPr id="3" name="Content Placeholder 2"/>
          <p:cNvSpPr>
            <a:spLocks noGrp="1"/>
          </p:cNvSpPr>
          <p:nvPr>
            <p:ph idx="1"/>
          </p:nvPr>
        </p:nvSpPr>
        <p:spPr>
          <a:xfrm>
            <a:off x="735062" y="1080000"/>
            <a:ext cx="9221689" cy="4796544"/>
          </a:xfrm>
        </p:spPr>
        <p:txBody>
          <a:bodyPr>
            <a:normAutofit/>
          </a:bodyPr>
          <a:lstStyle/>
          <a:p>
            <a:pPr marL="0" indent="0">
              <a:buNone/>
            </a:pPr>
            <a:r>
              <a:rPr lang="en-AU" sz="2000" b="1" dirty="0" smtClean="0">
                <a:solidFill>
                  <a:srgbClr val="CB6015"/>
                </a:solidFill>
              </a:rPr>
              <a:t>WHAT WE DO</a:t>
            </a:r>
          </a:p>
          <a:p>
            <a:pPr marL="0" indent="0" algn="just">
              <a:buNone/>
            </a:pPr>
            <a:r>
              <a:rPr lang="en-AU" sz="2000" dirty="0" smtClean="0"/>
              <a:t>Specification </a:t>
            </a:r>
            <a:r>
              <a:rPr lang="en-AU" sz="2000" dirty="0"/>
              <a:t>Services maintain a series of specifications used in the preparation of contract documents for the construction and maintenance of government infrastructure.</a:t>
            </a:r>
          </a:p>
          <a:p>
            <a:pPr marL="0" indent="0">
              <a:buNone/>
            </a:pPr>
            <a:r>
              <a:rPr lang="en-AU" sz="2000" dirty="0"/>
              <a:t>The specifications cover:</a:t>
            </a:r>
          </a:p>
          <a:p>
            <a:pPr lvl="1"/>
            <a:r>
              <a:rPr lang="en-AU" sz="2000" dirty="0" smtClean="0">
                <a:solidFill>
                  <a:srgbClr val="CB6015"/>
                </a:solidFill>
              </a:rPr>
              <a:t>Buildings.</a:t>
            </a:r>
            <a:endParaRPr lang="en-AU" sz="2000" dirty="0">
              <a:solidFill>
                <a:srgbClr val="CB6015"/>
              </a:solidFill>
            </a:endParaRPr>
          </a:p>
          <a:p>
            <a:pPr lvl="1"/>
            <a:r>
              <a:rPr lang="en-AU" sz="2000" dirty="0" smtClean="0">
                <a:solidFill>
                  <a:srgbClr val="CB6015"/>
                </a:solidFill>
              </a:rPr>
              <a:t>Roads </a:t>
            </a:r>
            <a:r>
              <a:rPr lang="en-AU" sz="2000" dirty="0">
                <a:solidFill>
                  <a:srgbClr val="CB6015"/>
                </a:solidFill>
              </a:rPr>
              <a:t>and other civil </a:t>
            </a:r>
            <a:r>
              <a:rPr lang="en-AU" sz="2000" dirty="0" smtClean="0">
                <a:solidFill>
                  <a:srgbClr val="CB6015"/>
                </a:solidFill>
              </a:rPr>
              <a:t>works.</a:t>
            </a:r>
            <a:endParaRPr lang="en-AU" sz="2000" dirty="0">
              <a:solidFill>
                <a:srgbClr val="CB6015"/>
              </a:solidFill>
            </a:endParaRPr>
          </a:p>
          <a:p>
            <a:pPr lvl="1"/>
            <a:r>
              <a:rPr lang="en-AU" sz="2000" dirty="0" smtClean="0">
                <a:solidFill>
                  <a:srgbClr val="CB6015"/>
                </a:solidFill>
              </a:rPr>
              <a:t>Environmental management.</a:t>
            </a:r>
            <a:endParaRPr lang="en-AU" sz="2000" dirty="0">
              <a:solidFill>
                <a:srgbClr val="CB6015"/>
              </a:solidFill>
            </a:endParaRPr>
          </a:p>
          <a:p>
            <a:pPr lvl="1"/>
            <a:r>
              <a:rPr lang="en-AU" sz="2000" dirty="0" smtClean="0">
                <a:solidFill>
                  <a:srgbClr val="CB6015"/>
                </a:solidFill>
              </a:rPr>
              <a:t>Some </a:t>
            </a:r>
            <a:r>
              <a:rPr lang="en-AU" sz="2000" dirty="0">
                <a:solidFill>
                  <a:srgbClr val="CB6015"/>
                </a:solidFill>
              </a:rPr>
              <a:t>technical content located in the Preliminary c</a:t>
            </a:r>
            <a:r>
              <a:rPr lang="en-AU" sz="2000" dirty="0" smtClean="0">
                <a:solidFill>
                  <a:srgbClr val="CB6015"/>
                </a:solidFill>
              </a:rPr>
              <a:t>lauses.</a:t>
            </a:r>
            <a:endParaRPr lang="en-AU" sz="2000" dirty="0">
              <a:solidFill>
                <a:srgbClr val="CB6015"/>
              </a:solidFill>
            </a:endParaRPr>
          </a:p>
          <a:p>
            <a:pPr marL="0" indent="0">
              <a:buNone/>
            </a:pPr>
            <a:endParaRPr lang="en-AU" sz="2000" b="1" dirty="0">
              <a:solidFill>
                <a:srgbClr val="CB6015"/>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3931" y="2224566"/>
            <a:ext cx="1456688" cy="2060509"/>
          </a:xfrm>
          <a:prstGeom prst="rect">
            <a:avLst/>
          </a:prstGeom>
          <a:ln>
            <a:solidFill>
              <a:schemeClr val="tx1"/>
            </a:solidFill>
          </a:ln>
          <a:effectLst>
            <a:outerShdw blurRad="190500" algn="tl" rotWithShape="0">
              <a:srgbClr val="000000">
                <a:alpha val="70000"/>
              </a:srgbClr>
            </a:outerShdw>
          </a:effec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5635" y="4361299"/>
            <a:ext cx="1463373" cy="2069965"/>
          </a:xfrm>
          <a:prstGeom prst="rect">
            <a:avLst/>
          </a:prstGeom>
          <a:ln>
            <a:solidFill>
              <a:schemeClr val="tx1"/>
            </a:solidFill>
          </a:ln>
          <a:effectLst>
            <a:outerShdw blurRad="190500" algn="tl" rotWithShape="0">
              <a:srgbClr val="000000">
                <a:alpha val="70000"/>
              </a:srgbClr>
            </a:outerShdw>
          </a:effec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89445" y="4370973"/>
            <a:ext cx="1461173" cy="2066853"/>
          </a:xfrm>
          <a:prstGeom prst="rect">
            <a:avLst/>
          </a:prstGeom>
          <a:ln>
            <a:solidFill>
              <a:schemeClr val="tx1"/>
            </a:solidFill>
          </a:ln>
          <a:effectLst>
            <a:outerShdw blurRad="190500" algn="tl" rotWithShape="0">
              <a:srgbClr val="000000">
                <a:alpha val="70000"/>
              </a:srgbClr>
            </a:outerShdw>
          </a:effectLst>
        </p:spPr>
      </p:pic>
      <p:pic>
        <p:nvPicPr>
          <p:cNvPr id="16" name="Picture 15">
            <a:hlinkClick r:id="rId7" action="ppaction://hlinksldjump"/>
          </p:cNvPr>
          <p:cNvPicPr>
            <a:picLocks noChangeAspect="1"/>
          </p:cNvPicPr>
          <p:nvPr/>
        </p:nvPicPr>
        <p:blipFill>
          <a:blip r:embed="rId8"/>
          <a:stretch>
            <a:fillRect/>
          </a:stretch>
        </p:blipFill>
        <p:spPr>
          <a:xfrm>
            <a:off x="9873807" y="126823"/>
            <a:ext cx="543001" cy="543001"/>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38715" y="4364626"/>
            <a:ext cx="1461021" cy="2066638"/>
          </a:xfrm>
          <a:prstGeom prst="rect">
            <a:avLst/>
          </a:prstGeom>
          <a:ln>
            <a:solidFill>
              <a:schemeClr val="tx1"/>
            </a:solidFill>
          </a:ln>
          <a:effectLst>
            <a:outerShdw blurRad="190500" algn="tl" rotWithShape="0">
              <a:srgbClr val="000000">
                <a:alpha val="70000"/>
              </a:srgbClr>
            </a:outerShdw>
          </a:effectLst>
        </p:spPr>
      </p:pic>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6145" y="4361299"/>
            <a:ext cx="4169781" cy="2063879"/>
          </a:xfrm>
          <a:prstGeom prst="rect">
            <a:avLst/>
          </a:prstGeom>
          <a:ln>
            <a:solidFill>
              <a:schemeClr val="tx1"/>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8716020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10"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10"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 calcmode="lin" valueType="num">
                                      <p:cBhvr additive="base">
                                        <p:cTn id="4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5062" y="402483"/>
            <a:ext cx="9221689" cy="738253"/>
          </a:xfrm>
        </p:spPr>
        <p:txBody>
          <a:bodyPr anchor="t">
            <a:normAutofit/>
          </a:bodyPr>
          <a:lstStyle/>
          <a:p>
            <a:r>
              <a:rPr lang="en-AU" sz="4000" b="1" dirty="0" smtClean="0">
                <a:solidFill>
                  <a:srgbClr val="CB6015"/>
                </a:solidFill>
              </a:rPr>
              <a:t>RULES AND WRITING TIPS</a:t>
            </a:r>
            <a:endParaRPr lang="en-AU" sz="4000" b="1" dirty="0">
              <a:solidFill>
                <a:srgbClr val="CB6015"/>
              </a:solidFill>
            </a:endParaRPr>
          </a:p>
        </p:txBody>
      </p:sp>
      <p:pic>
        <p:nvPicPr>
          <p:cNvPr id="7" name="Picture 6"/>
          <p:cNvPicPr>
            <a:picLocks noChangeAspect="1"/>
          </p:cNvPicPr>
          <p:nvPr/>
        </p:nvPicPr>
        <p:blipFill>
          <a:blip r:embed="rId4"/>
          <a:stretch>
            <a:fillRect/>
          </a:stretch>
        </p:blipFill>
        <p:spPr>
          <a:xfrm>
            <a:off x="1086934" y="-1"/>
            <a:ext cx="8517943" cy="755967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3943" y="2680915"/>
            <a:ext cx="3546158" cy="4182490"/>
          </a:xfrm>
          <a:prstGeom prst="rect">
            <a:avLst/>
          </a:prstGeom>
        </p:spPr>
      </p:pic>
      <p:sp>
        <p:nvSpPr>
          <p:cNvPr id="3" name="Content Placeholder 2"/>
          <p:cNvSpPr>
            <a:spLocks noGrp="1"/>
          </p:cNvSpPr>
          <p:nvPr>
            <p:ph idx="1"/>
          </p:nvPr>
        </p:nvSpPr>
        <p:spPr>
          <a:xfrm>
            <a:off x="735063" y="1080000"/>
            <a:ext cx="9138744" cy="4796544"/>
          </a:xfrm>
        </p:spPr>
        <p:txBody>
          <a:bodyPr>
            <a:normAutofit lnSpcReduction="10000"/>
          </a:bodyPr>
          <a:lstStyle/>
          <a:p>
            <a:pPr marL="0" indent="0">
              <a:buNone/>
            </a:pPr>
            <a:r>
              <a:rPr lang="en-AU" sz="2000" b="1" dirty="0" smtClean="0">
                <a:solidFill>
                  <a:srgbClr val="CB6015"/>
                </a:solidFill>
              </a:rPr>
              <a:t>RULES</a:t>
            </a:r>
          </a:p>
          <a:p>
            <a:pPr marL="457200" indent="-457200">
              <a:buFont typeface="+mj-lt"/>
              <a:buAutoNum type="arabicPeriod" startAt="2"/>
            </a:pPr>
            <a:r>
              <a:rPr lang="en-AU" sz="2000" dirty="0" smtClean="0"/>
              <a:t>BE </a:t>
            </a:r>
            <a:r>
              <a:rPr lang="en-AU" sz="2000" dirty="0"/>
              <a:t>PRECISE </a:t>
            </a:r>
          </a:p>
          <a:p>
            <a:pPr lvl="1"/>
            <a:r>
              <a:rPr lang="en-AU" sz="2000" dirty="0" smtClean="0">
                <a:solidFill>
                  <a:srgbClr val="CB6015"/>
                </a:solidFill>
              </a:rPr>
              <a:t>Check </a:t>
            </a:r>
            <a:r>
              <a:rPr lang="en-AU" sz="2000" dirty="0">
                <a:solidFill>
                  <a:srgbClr val="CB6015"/>
                </a:solidFill>
              </a:rPr>
              <a:t>source documents to ensure you use the correct words, phrases and terms.</a:t>
            </a:r>
          </a:p>
          <a:p>
            <a:pPr lvl="1"/>
            <a:r>
              <a:rPr lang="en-AU" sz="2000" dirty="0" smtClean="0">
                <a:solidFill>
                  <a:srgbClr val="CB6015"/>
                </a:solidFill>
              </a:rPr>
              <a:t>Use </a:t>
            </a:r>
            <a:r>
              <a:rPr lang="en-AU" sz="2000" dirty="0">
                <a:solidFill>
                  <a:srgbClr val="CB6015"/>
                </a:solidFill>
              </a:rPr>
              <a:t>mandating terminology and avoid vague and ambiguous text.</a:t>
            </a:r>
          </a:p>
          <a:p>
            <a:pPr lvl="1"/>
            <a:r>
              <a:rPr lang="en-AU" sz="2000" dirty="0" smtClean="0">
                <a:solidFill>
                  <a:srgbClr val="CB6015"/>
                </a:solidFill>
              </a:rPr>
              <a:t>Be </a:t>
            </a:r>
            <a:r>
              <a:rPr lang="en-AU" sz="2000" dirty="0">
                <a:solidFill>
                  <a:srgbClr val="CB6015"/>
                </a:solidFill>
              </a:rPr>
              <a:t>consistent in word use and phrase the same word throughout the document if the meaning is the same.</a:t>
            </a:r>
          </a:p>
          <a:p>
            <a:pPr lvl="1"/>
            <a:r>
              <a:rPr lang="en-AU" sz="2000" dirty="0" smtClean="0">
                <a:solidFill>
                  <a:srgbClr val="CB6015"/>
                </a:solidFill>
              </a:rPr>
              <a:t>Be </a:t>
            </a:r>
            <a:r>
              <a:rPr lang="en-AU" sz="2000" dirty="0">
                <a:solidFill>
                  <a:srgbClr val="CB6015"/>
                </a:solidFill>
              </a:rPr>
              <a:t>specific: redundant information will reduce </a:t>
            </a:r>
            <a:r>
              <a:rPr lang="en-AU" sz="2000" dirty="0" smtClean="0">
                <a:solidFill>
                  <a:srgbClr val="CB6015"/>
                </a:solidFill>
              </a:rPr>
              <a:t>clarity</a:t>
            </a:r>
            <a:r>
              <a:rPr lang="en-AU" sz="2000" dirty="0">
                <a:solidFill>
                  <a:srgbClr val="CB6015"/>
                </a:solidFill>
              </a:rPr>
              <a:t>.</a:t>
            </a:r>
            <a:endParaRPr lang="en-AU" sz="2000" dirty="0"/>
          </a:p>
          <a:p>
            <a:pPr marL="457200" indent="-457200">
              <a:buFont typeface="+mj-lt"/>
              <a:buAutoNum type="arabicPeriod" startAt="2"/>
            </a:pPr>
            <a:r>
              <a:rPr lang="en-AU" sz="2000" dirty="0"/>
              <a:t>BE UP TO DATE</a:t>
            </a:r>
          </a:p>
          <a:p>
            <a:pPr marL="0" indent="0">
              <a:buNone/>
            </a:pPr>
            <a:r>
              <a:rPr lang="en-AU" sz="2000" dirty="0"/>
              <a:t>Only use current information.</a:t>
            </a:r>
          </a:p>
          <a:p>
            <a:pPr lvl="1"/>
            <a:r>
              <a:rPr lang="en-AU" sz="2000" dirty="0" smtClean="0">
                <a:solidFill>
                  <a:srgbClr val="CB6015"/>
                </a:solidFill>
              </a:rPr>
              <a:t>Confirm </a:t>
            </a:r>
            <a:r>
              <a:rPr lang="en-AU" sz="2000" dirty="0">
                <a:solidFill>
                  <a:srgbClr val="CB6015"/>
                </a:solidFill>
              </a:rPr>
              <a:t>dates and References.</a:t>
            </a:r>
          </a:p>
          <a:p>
            <a:pPr lvl="1"/>
            <a:r>
              <a:rPr lang="en-AU" sz="2000" dirty="0" smtClean="0">
                <a:solidFill>
                  <a:srgbClr val="CB6015"/>
                </a:solidFill>
              </a:rPr>
              <a:t>Old </a:t>
            </a:r>
            <a:r>
              <a:rPr lang="en-AU" sz="2000" dirty="0">
                <a:solidFill>
                  <a:srgbClr val="CB6015"/>
                </a:solidFill>
              </a:rPr>
              <a:t>can be current. Some Australian Standards dating back  </a:t>
            </a:r>
            <a:r>
              <a:rPr lang="en-AU" sz="2000" dirty="0" smtClean="0">
                <a:solidFill>
                  <a:srgbClr val="CB6015"/>
                </a:solidFill>
              </a:rPr>
              <a:t>                                to </a:t>
            </a:r>
            <a:r>
              <a:rPr lang="en-AU" sz="2000" dirty="0">
                <a:solidFill>
                  <a:srgbClr val="CB6015"/>
                </a:solidFill>
              </a:rPr>
              <a:t>the 1970’s have never been replaced.</a:t>
            </a:r>
          </a:p>
          <a:p>
            <a:pPr lvl="1"/>
            <a:r>
              <a:rPr lang="en-AU" sz="2000" dirty="0" smtClean="0">
                <a:solidFill>
                  <a:srgbClr val="CB6015"/>
                </a:solidFill>
              </a:rPr>
              <a:t>Check </a:t>
            </a:r>
            <a:r>
              <a:rPr lang="en-AU" sz="2000" dirty="0">
                <a:solidFill>
                  <a:srgbClr val="CB6015"/>
                </a:solidFill>
              </a:rPr>
              <a:t>source documents for updated information.</a:t>
            </a:r>
          </a:p>
          <a:p>
            <a:pPr lvl="1"/>
            <a:r>
              <a:rPr lang="en-AU" sz="2000" dirty="0" smtClean="0">
                <a:solidFill>
                  <a:srgbClr val="CB6015"/>
                </a:solidFill>
              </a:rPr>
              <a:t>Use </a:t>
            </a:r>
            <a:r>
              <a:rPr lang="en-AU" sz="2000" dirty="0">
                <a:solidFill>
                  <a:srgbClr val="CB6015"/>
                </a:solidFill>
              </a:rPr>
              <a:t>the latest TDO generated worksection templates.</a:t>
            </a:r>
          </a:p>
          <a:p>
            <a:pPr marL="0" indent="0">
              <a:buNone/>
            </a:pPr>
            <a:endParaRPr lang="en-AU" sz="2000" dirty="0" smtClean="0"/>
          </a:p>
          <a:p>
            <a:pPr marL="0" indent="0">
              <a:buNone/>
            </a:pPr>
            <a:endParaRPr lang="en-AU" sz="2000" b="1" dirty="0">
              <a:solidFill>
                <a:srgbClr val="CB6015"/>
              </a:solidFill>
            </a:endParaRPr>
          </a:p>
        </p:txBody>
      </p:sp>
      <p:pic>
        <p:nvPicPr>
          <p:cNvPr id="10" name="Picture 9">
            <a:hlinkClick r:id="rId6" action="ppaction://hlinksldjump"/>
          </p:cNvPr>
          <p:cNvPicPr>
            <a:picLocks noChangeAspect="1"/>
          </p:cNvPicPr>
          <p:nvPr/>
        </p:nvPicPr>
        <p:blipFill>
          <a:blip r:embed="rId7"/>
          <a:stretch>
            <a:fillRect/>
          </a:stretch>
        </p:blipFill>
        <p:spPr>
          <a:xfrm>
            <a:off x="9873807" y="126823"/>
            <a:ext cx="543001" cy="543001"/>
          </a:xfrm>
          <a:prstGeom prst="rect">
            <a:avLst/>
          </a:prstGeom>
        </p:spPr>
      </p:pic>
    </p:spTree>
    <p:extLst>
      <p:ext uri="{BB962C8B-B14F-4D97-AF65-F5344CB8AC3E}">
        <p14:creationId xmlns:p14="http://schemas.microsoft.com/office/powerpoint/2010/main" val="269704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 calcmode="lin" valueType="num">
                                      <p:cBhvr additive="base">
                                        <p:cTn id="3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 calcmode="lin" valueType="num">
                                      <p:cBhvr additive="base">
                                        <p:cTn id="5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 calcmode="lin" valueType="num">
                                      <p:cBhvr additive="base">
                                        <p:cTn id="5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3">
                                            <p:txEl>
                                              <p:pRg st="11" end="11"/>
                                            </p:txEl>
                                          </p:spTgt>
                                        </p:tgtEl>
                                        <p:attrNameLst>
                                          <p:attrName>style.visibility</p:attrName>
                                        </p:attrNameLst>
                                      </p:cBhvr>
                                      <p:to>
                                        <p:strVal val="visible"/>
                                      </p:to>
                                    </p:set>
                                    <p:anim calcmode="lin" valueType="num">
                                      <p:cBhvr additive="base">
                                        <p:cTn id="6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5062" y="402483"/>
            <a:ext cx="9221689" cy="738253"/>
          </a:xfrm>
        </p:spPr>
        <p:txBody>
          <a:bodyPr anchor="t">
            <a:normAutofit/>
          </a:bodyPr>
          <a:lstStyle/>
          <a:p>
            <a:r>
              <a:rPr lang="en-AU" sz="4000" b="1" dirty="0" smtClean="0">
                <a:solidFill>
                  <a:srgbClr val="CB6015"/>
                </a:solidFill>
              </a:rPr>
              <a:t>RULES AND WRITING TIPS</a:t>
            </a:r>
            <a:endParaRPr lang="en-AU" sz="4000" b="1" dirty="0">
              <a:solidFill>
                <a:srgbClr val="CB6015"/>
              </a:solidFill>
            </a:endParaRPr>
          </a:p>
        </p:txBody>
      </p:sp>
      <p:pic>
        <p:nvPicPr>
          <p:cNvPr id="7" name="Picture 6"/>
          <p:cNvPicPr>
            <a:picLocks noChangeAspect="1"/>
          </p:cNvPicPr>
          <p:nvPr/>
        </p:nvPicPr>
        <p:blipFill>
          <a:blip r:embed="rId4"/>
          <a:stretch>
            <a:fillRect/>
          </a:stretch>
        </p:blipFill>
        <p:spPr>
          <a:xfrm>
            <a:off x="1086934" y="-1"/>
            <a:ext cx="8517943" cy="7559675"/>
          </a:xfrm>
          <a:prstGeom prst="rect">
            <a:avLst/>
          </a:prstGeom>
        </p:spPr>
      </p:pic>
      <p:sp>
        <p:nvSpPr>
          <p:cNvPr id="3" name="Content Placeholder 2"/>
          <p:cNvSpPr>
            <a:spLocks noGrp="1"/>
          </p:cNvSpPr>
          <p:nvPr>
            <p:ph idx="1"/>
          </p:nvPr>
        </p:nvSpPr>
        <p:spPr>
          <a:xfrm>
            <a:off x="735062" y="1080000"/>
            <a:ext cx="9594942" cy="5429536"/>
          </a:xfrm>
        </p:spPr>
        <p:txBody>
          <a:bodyPr>
            <a:normAutofit fontScale="92500" lnSpcReduction="20000"/>
          </a:bodyPr>
          <a:lstStyle/>
          <a:p>
            <a:pPr marL="0" indent="0" algn="just">
              <a:buNone/>
            </a:pPr>
            <a:r>
              <a:rPr lang="en-AU" sz="2200" b="1" dirty="0" smtClean="0">
                <a:solidFill>
                  <a:srgbClr val="CB6015"/>
                </a:solidFill>
              </a:rPr>
              <a:t>RULES</a:t>
            </a:r>
          </a:p>
          <a:p>
            <a:pPr marL="457200" indent="-457200" algn="just">
              <a:buFont typeface="+mj-lt"/>
              <a:buAutoNum type="arabicPeriod" startAt="4"/>
            </a:pPr>
            <a:r>
              <a:rPr lang="en-AU" sz="2200" dirty="0" smtClean="0"/>
              <a:t>DO </a:t>
            </a:r>
            <a:r>
              <a:rPr lang="en-AU" sz="2200" dirty="0"/>
              <a:t>NOT REPEAT</a:t>
            </a:r>
          </a:p>
          <a:p>
            <a:pPr marL="0" indent="0" algn="just">
              <a:buNone/>
            </a:pPr>
            <a:r>
              <a:rPr lang="en-AU" sz="2200" dirty="0"/>
              <a:t>Decide what information is to be given in which documents early on in </a:t>
            </a:r>
            <a:r>
              <a:rPr lang="en-AU" sz="2200" dirty="0" smtClean="0"/>
              <a:t>			 the </a:t>
            </a:r>
            <a:r>
              <a:rPr lang="en-AU" sz="2200" dirty="0"/>
              <a:t>project.</a:t>
            </a:r>
          </a:p>
          <a:p>
            <a:pPr lvl="1" algn="just"/>
            <a:r>
              <a:rPr lang="en-AU" sz="2200" dirty="0" smtClean="0">
                <a:solidFill>
                  <a:srgbClr val="CB6015"/>
                </a:solidFill>
              </a:rPr>
              <a:t>Give </a:t>
            </a:r>
            <a:r>
              <a:rPr lang="en-AU" sz="2200" dirty="0">
                <a:solidFill>
                  <a:srgbClr val="CB6015"/>
                </a:solidFill>
              </a:rPr>
              <a:t>that information once only. By showing information only </a:t>
            </a:r>
            <a:r>
              <a:rPr lang="en-AU" sz="2200" dirty="0" smtClean="0">
                <a:solidFill>
                  <a:srgbClr val="CB6015"/>
                </a:solidFill>
              </a:rPr>
              <a:t>		                  once </a:t>
            </a:r>
            <a:r>
              <a:rPr lang="en-AU" sz="2200" dirty="0">
                <a:solidFill>
                  <a:srgbClr val="CB6015"/>
                </a:solidFill>
              </a:rPr>
              <a:t>in the documents, if a change is made to one item, </a:t>
            </a:r>
            <a:r>
              <a:rPr lang="en-AU" sz="2200" dirty="0" smtClean="0">
                <a:solidFill>
                  <a:srgbClr val="CB6015"/>
                </a:solidFill>
              </a:rPr>
              <a:t>only 		                    one </a:t>
            </a:r>
            <a:r>
              <a:rPr lang="en-AU" sz="2200" dirty="0">
                <a:solidFill>
                  <a:srgbClr val="CB6015"/>
                </a:solidFill>
              </a:rPr>
              <a:t>change needs to be made to the documents.</a:t>
            </a:r>
          </a:p>
          <a:p>
            <a:pPr lvl="1" algn="just"/>
            <a:r>
              <a:rPr lang="en-AU" sz="2200" dirty="0" smtClean="0">
                <a:solidFill>
                  <a:srgbClr val="CB6015"/>
                </a:solidFill>
              </a:rPr>
              <a:t>If </a:t>
            </a:r>
            <a:r>
              <a:rPr lang="en-AU" sz="2200" dirty="0">
                <a:solidFill>
                  <a:srgbClr val="CB6015"/>
                </a:solidFill>
              </a:rPr>
              <a:t>information is in the specification do not show it on the drawings.</a:t>
            </a:r>
          </a:p>
          <a:p>
            <a:pPr lvl="1" algn="just"/>
            <a:r>
              <a:rPr lang="en-AU" sz="2200" dirty="0" smtClean="0">
                <a:solidFill>
                  <a:srgbClr val="CB6015"/>
                </a:solidFill>
              </a:rPr>
              <a:t>Keep </a:t>
            </a:r>
            <a:r>
              <a:rPr lang="en-AU" sz="2200" dirty="0">
                <a:solidFill>
                  <a:srgbClr val="CB6015"/>
                </a:solidFill>
              </a:rPr>
              <a:t>notes on drawings to a minimum if a written specification is </a:t>
            </a:r>
            <a:r>
              <a:rPr lang="en-AU" sz="2200" dirty="0" smtClean="0">
                <a:solidFill>
                  <a:srgbClr val="CB6015"/>
                </a:solidFill>
              </a:rPr>
              <a:t>produced.</a:t>
            </a:r>
            <a:endParaRPr lang="en-AU" sz="2200" dirty="0">
              <a:solidFill>
                <a:srgbClr val="CB6015"/>
              </a:solidFill>
            </a:endParaRPr>
          </a:p>
          <a:p>
            <a:pPr lvl="1" algn="just"/>
            <a:r>
              <a:rPr lang="en-AU" sz="2200" dirty="0" smtClean="0">
                <a:solidFill>
                  <a:srgbClr val="CB6015"/>
                </a:solidFill>
              </a:rPr>
              <a:t>Minimising </a:t>
            </a:r>
            <a:r>
              <a:rPr lang="en-AU" sz="2200" dirty="0">
                <a:solidFill>
                  <a:srgbClr val="CB6015"/>
                </a:solidFill>
              </a:rPr>
              <a:t>repetition will minimise </a:t>
            </a:r>
            <a:r>
              <a:rPr lang="en-AU" sz="2200" dirty="0" smtClean="0">
                <a:solidFill>
                  <a:srgbClr val="CB6015"/>
                </a:solidFill>
              </a:rPr>
              <a:t>conflict.</a:t>
            </a:r>
          </a:p>
          <a:p>
            <a:pPr marL="457200" indent="-457200" algn="just">
              <a:buFont typeface="+mj-lt"/>
              <a:buAutoNum type="arabicPeriod" startAt="5"/>
            </a:pPr>
            <a:r>
              <a:rPr lang="en-AU" sz="2200" dirty="0" smtClean="0"/>
              <a:t>DO NOT CONTRADICT</a:t>
            </a:r>
          </a:p>
          <a:p>
            <a:pPr marL="0" indent="0" algn="just">
              <a:buNone/>
            </a:pPr>
            <a:r>
              <a:rPr lang="en-AU" sz="2200" dirty="0" smtClean="0"/>
              <a:t>Ensure </a:t>
            </a:r>
            <a:r>
              <a:rPr lang="en-AU" sz="2200" dirty="0"/>
              <a:t>information in the various project documents is </a:t>
            </a:r>
            <a:r>
              <a:rPr lang="en-AU" sz="2200" dirty="0" smtClean="0"/>
              <a:t>consistent.</a:t>
            </a:r>
          </a:p>
          <a:p>
            <a:pPr lvl="1" algn="just"/>
            <a:r>
              <a:rPr lang="en-AU" sz="2200" dirty="0" smtClean="0">
                <a:solidFill>
                  <a:srgbClr val="CB6015"/>
                </a:solidFill>
              </a:rPr>
              <a:t>Cross </a:t>
            </a:r>
            <a:r>
              <a:rPr lang="en-AU" sz="2200" dirty="0">
                <a:solidFill>
                  <a:srgbClr val="CB6015"/>
                </a:solidFill>
              </a:rPr>
              <a:t>reference, check and review all documents, if possible review by a third </a:t>
            </a:r>
            <a:r>
              <a:rPr lang="en-AU" sz="2200" dirty="0" smtClean="0">
                <a:solidFill>
                  <a:srgbClr val="CB6015"/>
                </a:solidFill>
              </a:rPr>
              <a:t>party.</a:t>
            </a:r>
            <a:endParaRPr lang="en-AU" sz="2200" dirty="0">
              <a:solidFill>
                <a:srgbClr val="CB6015"/>
              </a:solidFill>
            </a:endParaRPr>
          </a:p>
          <a:p>
            <a:pPr lvl="1" algn="just"/>
            <a:r>
              <a:rPr lang="en-AU" sz="2200" dirty="0" smtClean="0">
                <a:solidFill>
                  <a:srgbClr val="CB6015"/>
                </a:solidFill>
              </a:rPr>
              <a:t>Delete </a:t>
            </a:r>
            <a:r>
              <a:rPr lang="en-AU" sz="2200" dirty="0">
                <a:solidFill>
                  <a:srgbClr val="CB6015"/>
                </a:solidFill>
              </a:rPr>
              <a:t>redundant information which can contradict.</a:t>
            </a:r>
          </a:p>
          <a:p>
            <a:pPr lvl="1" algn="just"/>
            <a:r>
              <a:rPr lang="en-AU" sz="2200" dirty="0" smtClean="0">
                <a:solidFill>
                  <a:srgbClr val="CB6015"/>
                </a:solidFill>
              </a:rPr>
              <a:t>State </a:t>
            </a:r>
            <a:r>
              <a:rPr lang="en-AU" sz="2200" dirty="0">
                <a:solidFill>
                  <a:srgbClr val="CB6015"/>
                </a:solidFill>
              </a:rPr>
              <a:t>an order of precedence if required</a:t>
            </a:r>
            <a:r>
              <a:rPr lang="en-AU" sz="2200" dirty="0" smtClean="0">
                <a:solidFill>
                  <a:srgbClr val="CB6015"/>
                </a:solidFill>
              </a:rPr>
              <a:t>.</a:t>
            </a:r>
          </a:p>
          <a:p>
            <a:pPr marL="0" indent="0" algn="just">
              <a:buNone/>
            </a:pPr>
            <a:r>
              <a:rPr lang="en-AU" sz="2200" dirty="0" smtClean="0"/>
              <a:t>Ask </a:t>
            </a:r>
            <a:r>
              <a:rPr lang="en-AU" sz="2200" dirty="0"/>
              <a:t>yourself: Does the specification complement the drawings or other supplementary documents?</a:t>
            </a:r>
            <a:endParaRPr lang="en-AU" sz="2200" dirty="0" smtClean="0"/>
          </a:p>
          <a:p>
            <a:pPr marL="0" indent="0">
              <a:buNone/>
            </a:pPr>
            <a:endParaRPr lang="en-AU" sz="2000" b="1" dirty="0">
              <a:solidFill>
                <a:srgbClr val="CB6015"/>
              </a:solidFill>
            </a:endParaRPr>
          </a:p>
        </p:txBody>
      </p:sp>
      <p:pic>
        <p:nvPicPr>
          <p:cNvPr id="9" name="Picture 8">
            <a:hlinkClick r:id="rId5" action="ppaction://hlinksldjump"/>
          </p:cNvPr>
          <p:cNvPicPr>
            <a:picLocks noChangeAspect="1"/>
          </p:cNvPicPr>
          <p:nvPr/>
        </p:nvPicPr>
        <p:blipFill>
          <a:blip r:embed="rId6"/>
          <a:stretch>
            <a:fillRect/>
          </a:stretch>
        </p:blipFill>
        <p:spPr>
          <a:xfrm>
            <a:off x="9873807" y="126823"/>
            <a:ext cx="543001" cy="543001"/>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17669" y="1169695"/>
            <a:ext cx="2492561" cy="1869421"/>
          </a:xfrm>
          <a:prstGeom prst="rect">
            <a:avLst/>
          </a:prstGeom>
          <a:ln>
            <a:solidFill>
              <a:schemeClr val="tx1"/>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4229950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 calcmode="lin" valueType="num">
                                      <p:cBhvr additive="base">
                                        <p:cTn id="3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additive="base">
                                        <p:cTn id="3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500"/>
                                        <p:tgtEl>
                                          <p:spTgt spid="3">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 calcmode="lin" valueType="num">
                                      <p:cBhvr additive="base">
                                        <p:cTn id="50"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3">
                                            <p:txEl>
                                              <p:pRg st="10" end="10"/>
                                            </p:txEl>
                                          </p:spTgt>
                                        </p:tgtEl>
                                        <p:attrNameLst>
                                          <p:attrName>style.visibility</p:attrName>
                                        </p:attrNameLst>
                                      </p:cBhvr>
                                      <p:to>
                                        <p:strVal val="visible"/>
                                      </p:to>
                                    </p:set>
                                    <p:anim calcmode="lin" valueType="num">
                                      <p:cBhvr additive="base">
                                        <p:cTn id="56"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 calcmode="lin" valueType="num">
                                      <p:cBhvr additive="base">
                                        <p:cTn id="62"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3">
                                            <p:txEl>
                                              <p:pRg st="12" end="12"/>
                                            </p:txEl>
                                          </p:spTgt>
                                        </p:tgtEl>
                                        <p:attrNameLst>
                                          <p:attrName>style.visibility</p:attrName>
                                        </p:attrNameLst>
                                      </p:cBhvr>
                                      <p:to>
                                        <p:strVal val="visible"/>
                                      </p:to>
                                    </p:set>
                                    <p:animEffect transition="in" filter="fade">
                                      <p:cBhvr>
                                        <p:cTn id="68"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5062" y="402483"/>
            <a:ext cx="9221689" cy="738253"/>
          </a:xfrm>
        </p:spPr>
        <p:txBody>
          <a:bodyPr anchor="t">
            <a:normAutofit/>
          </a:bodyPr>
          <a:lstStyle/>
          <a:p>
            <a:r>
              <a:rPr lang="en-AU" sz="4000" b="1" dirty="0" smtClean="0">
                <a:solidFill>
                  <a:srgbClr val="CB6015"/>
                </a:solidFill>
              </a:rPr>
              <a:t>RULES AND WRITING TIPS</a:t>
            </a:r>
            <a:endParaRPr lang="en-AU" sz="4000" b="1" dirty="0">
              <a:solidFill>
                <a:srgbClr val="CB6015"/>
              </a:solidFill>
            </a:endParaRPr>
          </a:p>
        </p:txBody>
      </p:sp>
      <p:pic>
        <p:nvPicPr>
          <p:cNvPr id="7" name="Picture 6"/>
          <p:cNvPicPr>
            <a:picLocks noChangeAspect="1"/>
          </p:cNvPicPr>
          <p:nvPr/>
        </p:nvPicPr>
        <p:blipFill>
          <a:blip r:embed="rId4"/>
          <a:stretch>
            <a:fillRect/>
          </a:stretch>
        </p:blipFill>
        <p:spPr>
          <a:xfrm>
            <a:off x="1086934" y="-1"/>
            <a:ext cx="8517943" cy="7559675"/>
          </a:xfrm>
          <a:prstGeom prst="rect">
            <a:avLst/>
          </a:prstGeom>
        </p:spPr>
      </p:pic>
      <p:sp>
        <p:nvSpPr>
          <p:cNvPr id="3" name="Content Placeholder 2"/>
          <p:cNvSpPr>
            <a:spLocks noGrp="1"/>
          </p:cNvSpPr>
          <p:nvPr>
            <p:ph idx="1"/>
          </p:nvPr>
        </p:nvSpPr>
        <p:spPr>
          <a:xfrm>
            <a:off x="735062" y="1080000"/>
            <a:ext cx="9594942" cy="5429536"/>
          </a:xfrm>
        </p:spPr>
        <p:txBody>
          <a:bodyPr>
            <a:normAutofit fontScale="92500" lnSpcReduction="20000"/>
          </a:bodyPr>
          <a:lstStyle/>
          <a:p>
            <a:pPr marL="0" indent="0">
              <a:buNone/>
            </a:pPr>
            <a:r>
              <a:rPr lang="en-AU" sz="2200" b="1" dirty="0" smtClean="0">
                <a:solidFill>
                  <a:srgbClr val="CB6015"/>
                </a:solidFill>
              </a:rPr>
              <a:t>RULES</a:t>
            </a:r>
          </a:p>
          <a:p>
            <a:pPr marL="457200" indent="-457200">
              <a:buFont typeface="+mj-lt"/>
              <a:buAutoNum type="arabicPeriod" startAt="6"/>
            </a:pPr>
            <a:r>
              <a:rPr lang="en-AU" sz="2200" dirty="0" smtClean="0"/>
              <a:t>CO-ORDINATE</a:t>
            </a:r>
            <a:endParaRPr lang="en-AU" sz="2200" dirty="0"/>
          </a:p>
          <a:p>
            <a:pPr marL="0" indent="0">
              <a:buNone/>
            </a:pPr>
            <a:r>
              <a:rPr lang="en-AU" sz="2200" dirty="0"/>
              <a:t>Inform all people contributing to the documentation what decisions were made in relation to the project.</a:t>
            </a:r>
          </a:p>
          <a:p>
            <a:pPr lvl="1"/>
            <a:r>
              <a:rPr lang="en-AU" sz="2200" dirty="0" smtClean="0">
                <a:solidFill>
                  <a:srgbClr val="CB6015"/>
                </a:solidFill>
              </a:rPr>
              <a:t>Update </a:t>
            </a:r>
            <a:r>
              <a:rPr lang="en-AU" sz="2200" dirty="0">
                <a:solidFill>
                  <a:srgbClr val="CB6015"/>
                </a:solidFill>
              </a:rPr>
              <a:t>the project team on the necessary </a:t>
            </a:r>
            <a:r>
              <a:rPr lang="en-AU" sz="2200" dirty="0" smtClean="0">
                <a:solidFill>
                  <a:srgbClr val="CB6015"/>
                </a:solidFill>
              </a:rPr>
              <a:t>amendments. </a:t>
            </a:r>
            <a:endParaRPr lang="en-AU" sz="2200" dirty="0">
              <a:solidFill>
                <a:srgbClr val="CB6015"/>
              </a:solidFill>
            </a:endParaRPr>
          </a:p>
          <a:p>
            <a:pPr lvl="1"/>
            <a:r>
              <a:rPr lang="en-AU" sz="2200" dirty="0" smtClean="0">
                <a:solidFill>
                  <a:srgbClr val="CB6015"/>
                </a:solidFill>
              </a:rPr>
              <a:t>Decide </a:t>
            </a:r>
            <a:r>
              <a:rPr lang="en-AU" sz="2200" dirty="0">
                <a:solidFill>
                  <a:srgbClr val="CB6015"/>
                </a:solidFill>
              </a:rPr>
              <a:t>what information will be shown where.</a:t>
            </a:r>
          </a:p>
          <a:p>
            <a:pPr marL="0" indent="0">
              <a:buNone/>
            </a:pPr>
            <a:r>
              <a:rPr lang="en-AU" sz="2200" dirty="0"/>
              <a:t>Co-ordination means:</a:t>
            </a:r>
          </a:p>
          <a:p>
            <a:pPr lvl="1"/>
            <a:r>
              <a:rPr lang="en-AU" sz="2200" dirty="0" smtClean="0">
                <a:solidFill>
                  <a:srgbClr val="CB6015"/>
                </a:solidFill>
              </a:rPr>
              <a:t>Direction.</a:t>
            </a:r>
            <a:endParaRPr lang="en-AU" sz="2200" dirty="0">
              <a:solidFill>
                <a:srgbClr val="CB6015"/>
              </a:solidFill>
            </a:endParaRPr>
          </a:p>
          <a:p>
            <a:pPr lvl="1"/>
            <a:r>
              <a:rPr lang="en-AU" sz="2200" dirty="0" smtClean="0">
                <a:solidFill>
                  <a:srgbClr val="CB6015"/>
                </a:solidFill>
              </a:rPr>
              <a:t>Organisation.</a:t>
            </a:r>
            <a:endParaRPr lang="en-AU" sz="2200" dirty="0">
              <a:solidFill>
                <a:srgbClr val="CB6015"/>
              </a:solidFill>
            </a:endParaRPr>
          </a:p>
          <a:p>
            <a:pPr lvl="1"/>
            <a:r>
              <a:rPr lang="en-AU" sz="2200" dirty="0" smtClean="0">
                <a:solidFill>
                  <a:srgbClr val="CB6015"/>
                </a:solidFill>
              </a:rPr>
              <a:t>Delegation.</a:t>
            </a:r>
            <a:endParaRPr lang="en-AU" sz="2200" dirty="0">
              <a:solidFill>
                <a:srgbClr val="CB6015"/>
              </a:solidFill>
            </a:endParaRPr>
          </a:p>
          <a:p>
            <a:pPr marL="0" indent="0">
              <a:buNone/>
            </a:pPr>
            <a:r>
              <a:rPr lang="en-AU" sz="2200" dirty="0"/>
              <a:t>Ask yourself: How will the information be co-ordinated </a:t>
            </a:r>
            <a:r>
              <a:rPr lang="en-AU" sz="2200" dirty="0" smtClean="0"/>
              <a:t>and                                                     shared?</a:t>
            </a:r>
          </a:p>
          <a:p>
            <a:pPr marL="457200" indent="-457200">
              <a:buFont typeface="+mj-lt"/>
              <a:buAutoNum type="arabicPeriod" startAt="7"/>
            </a:pPr>
            <a:r>
              <a:rPr lang="en-AU" sz="2200" dirty="0" smtClean="0"/>
              <a:t>THE GOLDEN RULE</a:t>
            </a:r>
          </a:p>
          <a:p>
            <a:pPr marL="0" indent="0">
              <a:buNone/>
            </a:pPr>
            <a:r>
              <a:rPr lang="en-AU" sz="2200" smtClean="0"/>
              <a:t>Interpret </a:t>
            </a:r>
            <a:r>
              <a:rPr lang="en-AU" sz="2200" dirty="0"/>
              <a:t>each rule as if followed by “unless context </a:t>
            </a:r>
            <a:r>
              <a:rPr lang="en-AU" sz="2200" dirty="0" smtClean="0"/>
              <a:t>and                                                         common </a:t>
            </a:r>
            <a:r>
              <a:rPr lang="en-AU" sz="2200" dirty="0"/>
              <a:t>sense dictate otherwise.” Do not follow a rule </a:t>
            </a:r>
            <a:r>
              <a:rPr lang="en-AU" sz="2200" dirty="0" smtClean="0"/>
              <a:t>if                                                              clarity </a:t>
            </a:r>
            <a:r>
              <a:rPr lang="en-AU" sz="2200" dirty="0"/>
              <a:t>is reduced. </a:t>
            </a:r>
          </a:p>
          <a:p>
            <a:pPr marL="0" indent="0">
              <a:buNone/>
            </a:pPr>
            <a:r>
              <a:rPr lang="en-AU" sz="2200" b="1" dirty="0">
                <a:solidFill>
                  <a:srgbClr val="CB6015"/>
                </a:solidFill>
              </a:rPr>
              <a:t>This is the </a:t>
            </a:r>
            <a:r>
              <a:rPr lang="en-AU" sz="2200" b="1" dirty="0" smtClean="0">
                <a:solidFill>
                  <a:srgbClr val="CB6015"/>
                </a:solidFill>
              </a:rPr>
              <a:t>Golden </a:t>
            </a:r>
            <a:r>
              <a:rPr lang="en-AU" sz="2200" b="1" dirty="0">
                <a:solidFill>
                  <a:srgbClr val="CB6015"/>
                </a:solidFill>
              </a:rPr>
              <a:t>RULE</a:t>
            </a:r>
            <a:r>
              <a:rPr lang="en-AU" sz="2200" b="1" dirty="0" smtClean="0">
                <a:solidFill>
                  <a:srgbClr val="CB6015"/>
                </a:solidFill>
              </a:rPr>
              <a:t>.</a:t>
            </a:r>
            <a:endParaRPr lang="en-AU" sz="2200" b="1" dirty="0">
              <a:solidFill>
                <a:srgbClr val="CB6015"/>
              </a:solidFill>
            </a:endParaRPr>
          </a:p>
          <a:p>
            <a:pPr marL="0" indent="0">
              <a:buNone/>
            </a:pPr>
            <a:endParaRPr lang="en-AU" sz="2000" b="1" dirty="0">
              <a:solidFill>
                <a:srgbClr val="CB6015"/>
              </a:solidFill>
            </a:endParaRPr>
          </a:p>
        </p:txBody>
      </p:sp>
      <p:pic>
        <p:nvPicPr>
          <p:cNvPr id="4" name="Picture 3"/>
          <p:cNvPicPr>
            <a:picLocks noChangeAspect="1"/>
          </p:cNvPicPr>
          <p:nvPr/>
        </p:nvPicPr>
        <p:blipFill>
          <a:blip r:embed="rId5"/>
          <a:stretch>
            <a:fillRect/>
          </a:stretch>
        </p:blipFill>
        <p:spPr>
          <a:xfrm>
            <a:off x="6359018" y="2716041"/>
            <a:ext cx="4760754" cy="3565276"/>
          </a:xfrm>
          <a:prstGeom prst="rect">
            <a:avLst/>
          </a:prstGeom>
        </p:spPr>
      </p:pic>
      <p:pic>
        <p:nvPicPr>
          <p:cNvPr id="9" name="Picture 8">
            <a:hlinkClick r:id="rId6" action="ppaction://hlinksldjump"/>
          </p:cNvPr>
          <p:cNvPicPr>
            <a:picLocks noChangeAspect="1"/>
          </p:cNvPicPr>
          <p:nvPr/>
        </p:nvPicPr>
        <p:blipFill>
          <a:blip r:embed="rId7"/>
          <a:stretch>
            <a:fillRect/>
          </a:stretch>
        </p:blipFill>
        <p:spPr>
          <a:xfrm>
            <a:off x="9873807" y="126823"/>
            <a:ext cx="543001" cy="543001"/>
          </a:xfrm>
          <a:prstGeom prst="rect">
            <a:avLst/>
          </a:prstGeom>
        </p:spPr>
      </p:pic>
    </p:spTree>
    <p:extLst>
      <p:ext uri="{BB962C8B-B14F-4D97-AF65-F5344CB8AC3E}">
        <p14:creationId xmlns:p14="http://schemas.microsoft.com/office/powerpoint/2010/main" val="2325502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Effect transition="in" filter="fade">
                                      <p:cBhvr>
                                        <p:cTn id="53" dur="500"/>
                                        <p:tgtEl>
                                          <p:spTgt spid="3">
                                            <p:txEl>
                                              <p:pRg st="9" end="9"/>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
                                            <p:txEl>
                                              <p:pRg st="10" end="10"/>
                                            </p:txEl>
                                          </p:spTgt>
                                        </p:tgtEl>
                                        <p:attrNameLst>
                                          <p:attrName>style.visibility</p:attrName>
                                        </p:attrNameLst>
                                      </p:cBhvr>
                                      <p:to>
                                        <p:strVal val="visible"/>
                                      </p:to>
                                    </p:set>
                                    <p:animEffect transition="in" filter="fade">
                                      <p:cBhvr>
                                        <p:cTn id="58" dur="500"/>
                                        <p:tgtEl>
                                          <p:spTgt spid="3">
                                            <p:txEl>
                                              <p:pRg st="10" end="10"/>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Effect transition="in" filter="fade">
                                      <p:cBhvr>
                                        <p:cTn id="61" dur="500"/>
                                        <p:tgtEl>
                                          <p:spTgt spid="3">
                                            <p:txEl>
                                              <p:pRg st="11" end="1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3">
                                            <p:txEl>
                                              <p:pRg st="12" end="12"/>
                                            </p:txEl>
                                          </p:spTgt>
                                        </p:tgtEl>
                                        <p:attrNameLst>
                                          <p:attrName>style.visibility</p:attrName>
                                        </p:attrNameLst>
                                      </p:cBhvr>
                                      <p:to>
                                        <p:strVal val="visible"/>
                                      </p:to>
                                    </p:set>
                                    <p:anim calcmode="lin" valueType="num">
                                      <p:cBhvr additive="base">
                                        <p:cTn id="66"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5062" y="402483"/>
            <a:ext cx="9221689" cy="738253"/>
          </a:xfrm>
        </p:spPr>
        <p:txBody>
          <a:bodyPr anchor="t">
            <a:normAutofit/>
          </a:bodyPr>
          <a:lstStyle/>
          <a:p>
            <a:r>
              <a:rPr lang="en-AU" sz="4000" b="1" dirty="0" smtClean="0">
                <a:solidFill>
                  <a:srgbClr val="CB6015"/>
                </a:solidFill>
              </a:rPr>
              <a:t>RULES AND WRITING TIPS</a:t>
            </a:r>
            <a:endParaRPr lang="en-AU" sz="4000" b="1" dirty="0">
              <a:solidFill>
                <a:srgbClr val="CB6015"/>
              </a:solidFill>
            </a:endParaRPr>
          </a:p>
        </p:txBody>
      </p:sp>
      <p:pic>
        <p:nvPicPr>
          <p:cNvPr id="7" name="Picture 6"/>
          <p:cNvPicPr>
            <a:picLocks noChangeAspect="1"/>
          </p:cNvPicPr>
          <p:nvPr/>
        </p:nvPicPr>
        <p:blipFill>
          <a:blip r:embed="rId3"/>
          <a:stretch>
            <a:fillRect/>
          </a:stretch>
        </p:blipFill>
        <p:spPr>
          <a:xfrm>
            <a:off x="1086934" y="-1"/>
            <a:ext cx="8517943" cy="7559675"/>
          </a:xfrm>
          <a:prstGeom prst="rect">
            <a:avLst/>
          </a:prstGeom>
        </p:spPr>
      </p:pic>
      <p:sp>
        <p:nvSpPr>
          <p:cNvPr id="3" name="Content Placeholder 2"/>
          <p:cNvSpPr>
            <a:spLocks noGrp="1"/>
          </p:cNvSpPr>
          <p:nvPr>
            <p:ph idx="1"/>
          </p:nvPr>
        </p:nvSpPr>
        <p:spPr>
          <a:xfrm>
            <a:off x="735062" y="1080000"/>
            <a:ext cx="9594942" cy="5429536"/>
          </a:xfrm>
        </p:spPr>
        <p:txBody>
          <a:bodyPr>
            <a:normAutofit/>
          </a:bodyPr>
          <a:lstStyle/>
          <a:p>
            <a:pPr marL="0" indent="0" algn="just">
              <a:buNone/>
            </a:pPr>
            <a:r>
              <a:rPr lang="en-AU" sz="2000" b="1" dirty="0" smtClean="0">
                <a:solidFill>
                  <a:srgbClr val="CB6015"/>
                </a:solidFill>
              </a:rPr>
              <a:t>WRITING TIPS</a:t>
            </a:r>
            <a:endParaRPr lang="en-AU" sz="2000" b="1" dirty="0">
              <a:solidFill>
                <a:srgbClr val="CB6015"/>
              </a:solidFill>
            </a:endParaRPr>
          </a:p>
          <a:p>
            <a:pPr marL="0" indent="0" algn="just">
              <a:buNone/>
            </a:pPr>
            <a:r>
              <a:rPr lang="en-AU" sz="2000" dirty="0">
                <a:solidFill>
                  <a:srgbClr val="CB6015"/>
                </a:solidFill>
              </a:rPr>
              <a:t>Shall: </a:t>
            </a:r>
            <a:r>
              <a:rPr lang="en-AU" sz="2000" dirty="0" smtClean="0"/>
              <a:t>Is </a:t>
            </a:r>
            <a:r>
              <a:rPr lang="en-AU" sz="2000" dirty="0"/>
              <a:t>indicative of a mandatory requirement unless the context clearly indicates otherwise</a:t>
            </a:r>
            <a:r>
              <a:rPr lang="en-AU" sz="2000" dirty="0" smtClean="0"/>
              <a:t>.</a:t>
            </a:r>
          </a:p>
          <a:p>
            <a:pPr marL="0" indent="0" algn="just">
              <a:buNone/>
            </a:pPr>
            <a:r>
              <a:rPr lang="en-AU" sz="2000" dirty="0" smtClean="0">
                <a:solidFill>
                  <a:srgbClr val="CB6015"/>
                </a:solidFill>
              </a:rPr>
              <a:t>Should or may: </a:t>
            </a:r>
            <a:r>
              <a:rPr lang="en-AU" sz="2000" dirty="0" smtClean="0"/>
              <a:t>Indicates </a:t>
            </a:r>
            <a:r>
              <a:rPr lang="en-AU" sz="2000" dirty="0"/>
              <a:t>a recommendation (non-mandatory). It is best to avoid them.</a:t>
            </a:r>
          </a:p>
          <a:p>
            <a:pPr marL="0" indent="0" algn="just">
              <a:buNone/>
            </a:pPr>
            <a:r>
              <a:rPr lang="en-AU" sz="2000" dirty="0" smtClean="0">
                <a:solidFill>
                  <a:srgbClr val="CB6015"/>
                </a:solidFill>
              </a:rPr>
              <a:t>By others: </a:t>
            </a:r>
            <a:r>
              <a:rPr lang="en-AU" sz="2000" dirty="0" smtClean="0"/>
              <a:t>Use </a:t>
            </a:r>
            <a:r>
              <a:rPr lang="en-AU" sz="2000" dirty="0"/>
              <a:t>the words “by others” in a Project Specification to mean that it is not required in that contract.</a:t>
            </a:r>
          </a:p>
          <a:p>
            <a:pPr marL="0" indent="0" algn="just">
              <a:buNone/>
            </a:pPr>
            <a:r>
              <a:rPr lang="en-AU" sz="2000" dirty="0"/>
              <a:t>Do not use the words “by others” to mean “by another trade” within that contract. Project specifications are a set of instructions to the Contractor. The Contractor will determine the tasks assigned to the trades</a:t>
            </a:r>
            <a:r>
              <a:rPr lang="en-AU" sz="2000" dirty="0" smtClean="0"/>
              <a:t>.</a:t>
            </a:r>
          </a:p>
          <a:p>
            <a:pPr marL="0" indent="0" algn="just">
              <a:buNone/>
            </a:pPr>
            <a:r>
              <a:rPr lang="en-AU" sz="2000" dirty="0" smtClean="0">
                <a:solidFill>
                  <a:srgbClr val="CB6015"/>
                </a:solidFill>
              </a:rPr>
              <a:t>Unless otherwise specified: </a:t>
            </a:r>
            <a:r>
              <a:rPr lang="en-AU" sz="2000" dirty="0" smtClean="0"/>
              <a:t>Do </a:t>
            </a:r>
            <a:r>
              <a:rPr lang="en-AU" sz="2000" dirty="0"/>
              <a:t>not use the phrase “unless otherwise specified” as it requires the reader to scan the whole Specification to check for any exceptions. Specify the general requirements and clearly identify any exceptions in the relevant section of the Specification.</a:t>
            </a:r>
          </a:p>
          <a:p>
            <a:pPr marL="0" indent="0">
              <a:buNone/>
            </a:pPr>
            <a:endParaRPr lang="en-AU" sz="2000" dirty="0"/>
          </a:p>
          <a:p>
            <a:pPr marL="0" indent="0">
              <a:buNone/>
            </a:pPr>
            <a:endParaRPr lang="en-AU" sz="2000" dirty="0"/>
          </a:p>
        </p:txBody>
      </p:sp>
      <p:pic>
        <p:nvPicPr>
          <p:cNvPr id="9" name="Picture 8">
            <a:hlinkClick r:id="rId4" action="ppaction://hlinksldjump"/>
          </p:cNvPr>
          <p:cNvPicPr>
            <a:picLocks noChangeAspect="1"/>
          </p:cNvPicPr>
          <p:nvPr/>
        </p:nvPicPr>
        <p:blipFill>
          <a:blip r:embed="rId5"/>
          <a:stretch>
            <a:fillRect/>
          </a:stretch>
        </p:blipFill>
        <p:spPr>
          <a:xfrm>
            <a:off x="9873807" y="126823"/>
            <a:ext cx="543001" cy="543001"/>
          </a:xfrm>
          <a:prstGeom prst="rect">
            <a:avLst/>
          </a:prstGeom>
        </p:spPr>
      </p:pic>
    </p:spTree>
    <p:extLst>
      <p:ext uri="{BB962C8B-B14F-4D97-AF65-F5344CB8AC3E}">
        <p14:creationId xmlns:p14="http://schemas.microsoft.com/office/powerpoint/2010/main" val="292961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5062" y="402483"/>
            <a:ext cx="9221689" cy="738253"/>
          </a:xfrm>
        </p:spPr>
        <p:txBody>
          <a:bodyPr anchor="t">
            <a:normAutofit/>
          </a:bodyPr>
          <a:lstStyle/>
          <a:p>
            <a:r>
              <a:rPr lang="en-AU" sz="4000" b="1" dirty="0" smtClean="0">
                <a:solidFill>
                  <a:srgbClr val="CB6015"/>
                </a:solidFill>
              </a:rPr>
              <a:t>RULES AND WRITING TIPS</a:t>
            </a:r>
            <a:endParaRPr lang="en-AU" sz="4000" b="1" dirty="0">
              <a:solidFill>
                <a:srgbClr val="CB6015"/>
              </a:solidFill>
            </a:endParaRPr>
          </a:p>
        </p:txBody>
      </p:sp>
      <p:pic>
        <p:nvPicPr>
          <p:cNvPr id="7" name="Picture 6"/>
          <p:cNvPicPr>
            <a:picLocks noChangeAspect="1"/>
          </p:cNvPicPr>
          <p:nvPr/>
        </p:nvPicPr>
        <p:blipFill>
          <a:blip r:embed="rId4"/>
          <a:stretch>
            <a:fillRect/>
          </a:stretch>
        </p:blipFill>
        <p:spPr>
          <a:xfrm>
            <a:off x="1086934" y="-1"/>
            <a:ext cx="8517943" cy="7559675"/>
          </a:xfrm>
          <a:prstGeom prst="rect">
            <a:avLst/>
          </a:prstGeom>
        </p:spPr>
      </p:pic>
      <p:sp>
        <p:nvSpPr>
          <p:cNvPr id="3" name="Content Placeholder 2"/>
          <p:cNvSpPr>
            <a:spLocks noGrp="1"/>
          </p:cNvSpPr>
          <p:nvPr>
            <p:ph idx="1"/>
          </p:nvPr>
        </p:nvSpPr>
        <p:spPr>
          <a:xfrm>
            <a:off x="735062" y="1080000"/>
            <a:ext cx="9594942" cy="5429536"/>
          </a:xfrm>
        </p:spPr>
        <p:txBody>
          <a:bodyPr>
            <a:normAutofit/>
          </a:bodyPr>
          <a:lstStyle/>
          <a:p>
            <a:pPr marL="0" indent="0" algn="just">
              <a:buNone/>
            </a:pPr>
            <a:r>
              <a:rPr lang="en-AU" sz="2000" b="1" dirty="0" smtClean="0">
                <a:solidFill>
                  <a:srgbClr val="CB6015"/>
                </a:solidFill>
              </a:rPr>
              <a:t>WRITING TIPS</a:t>
            </a:r>
          </a:p>
          <a:p>
            <a:pPr marL="0" indent="0" algn="just">
              <a:buNone/>
            </a:pPr>
            <a:r>
              <a:rPr lang="en-AU" sz="2000" dirty="0" smtClean="0">
                <a:solidFill>
                  <a:srgbClr val="CB6015"/>
                </a:solidFill>
              </a:rPr>
              <a:t>Or equivalent: </a:t>
            </a:r>
            <a:r>
              <a:rPr lang="en-AU" sz="2000" dirty="0"/>
              <a:t>Do not use the words “or equivalent” or “or equal” as this is covered in the Proprietary Items clause in the Conditions of Contract</a:t>
            </a:r>
            <a:r>
              <a:rPr lang="en-AU" sz="2000" dirty="0" smtClean="0"/>
              <a:t>.</a:t>
            </a:r>
          </a:p>
          <a:p>
            <a:pPr marL="0" indent="0" algn="just">
              <a:buNone/>
            </a:pPr>
            <a:r>
              <a:rPr lang="en-AU" sz="2000" dirty="0" smtClean="0">
                <a:solidFill>
                  <a:srgbClr val="CB6015"/>
                </a:solidFill>
              </a:rPr>
              <a:t>As appropriate: </a:t>
            </a:r>
            <a:r>
              <a:rPr lang="en-AU" sz="2000" dirty="0" smtClean="0"/>
              <a:t>Do </a:t>
            </a:r>
            <a:r>
              <a:rPr lang="en-AU" sz="2000" dirty="0"/>
              <a:t>not use “as appropriate”. Who decides what is appropriate?</a:t>
            </a:r>
          </a:p>
          <a:p>
            <a:pPr marL="0" indent="0" algn="just">
              <a:buNone/>
            </a:pPr>
            <a:r>
              <a:rPr lang="en-AU" sz="2000" dirty="0" smtClean="0">
                <a:solidFill>
                  <a:srgbClr val="CB6015"/>
                </a:solidFill>
              </a:rPr>
              <a:t>Superintendent: </a:t>
            </a:r>
            <a:r>
              <a:rPr lang="en-AU" sz="2000" dirty="0" smtClean="0"/>
              <a:t>Refer </a:t>
            </a:r>
            <a:r>
              <a:rPr lang="en-AU" sz="2000" dirty="0"/>
              <a:t>only to the Superintendent (or to the Principal in specific cases) and not to the Superintendent’s representative, the Engineer, the Architect or the Supervisor.</a:t>
            </a:r>
          </a:p>
          <a:p>
            <a:pPr marL="0" indent="0" algn="just">
              <a:buNone/>
            </a:pPr>
            <a:r>
              <a:rPr lang="en-AU" sz="2000" dirty="0"/>
              <a:t>The Contract is administered by the Superintendent who will seek the assistance of the relevant Specialists when required.</a:t>
            </a:r>
          </a:p>
          <a:p>
            <a:pPr marL="0" indent="0">
              <a:buNone/>
            </a:pPr>
            <a:endParaRPr lang="en-AU" sz="2000" dirty="0"/>
          </a:p>
          <a:p>
            <a:pPr marL="0" indent="0">
              <a:buNone/>
            </a:pPr>
            <a:endParaRPr lang="en-AU" sz="2000" dirty="0"/>
          </a:p>
        </p:txBody>
      </p:sp>
      <p:pic>
        <p:nvPicPr>
          <p:cNvPr id="9" name="Picture 8">
            <a:hlinkClick r:id="rId5" action="ppaction://hlinksldjump"/>
          </p:cNvPr>
          <p:cNvPicPr>
            <a:picLocks noChangeAspect="1"/>
          </p:cNvPicPr>
          <p:nvPr/>
        </p:nvPicPr>
        <p:blipFill>
          <a:blip r:embed="rId6"/>
          <a:stretch>
            <a:fillRect/>
          </a:stretch>
        </p:blipFill>
        <p:spPr>
          <a:xfrm>
            <a:off x="9873807" y="126823"/>
            <a:ext cx="543001" cy="543001"/>
          </a:xfrm>
          <a:prstGeom prst="rect">
            <a:avLst/>
          </a:prstGeom>
        </p:spPr>
      </p:pic>
      <p:pic>
        <p:nvPicPr>
          <p:cNvPr id="4" name="Picture 3"/>
          <p:cNvPicPr>
            <a:picLocks noChangeAspect="1"/>
          </p:cNvPicPr>
          <p:nvPr/>
        </p:nvPicPr>
        <p:blipFill>
          <a:blip r:embed="rId7"/>
          <a:stretch>
            <a:fillRect/>
          </a:stretch>
        </p:blipFill>
        <p:spPr>
          <a:xfrm>
            <a:off x="5345905" y="3899140"/>
            <a:ext cx="4959753" cy="2610396"/>
          </a:xfrm>
          <a:prstGeom prst="rect">
            <a:avLst/>
          </a:prstGeom>
          <a:ln>
            <a:solidFill>
              <a:schemeClr val="tx1"/>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165526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5062" y="402483"/>
            <a:ext cx="9221689" cy="738253"/>
          </a:xfrm>
        </p:spPr>
        <p:txBody>
          <a:bodyPr anchor="t">
            <a:normAutofit/>
          </a:bodyPr>
          <a:lstStyle/>
          <a:p>
            <a:r>
              <a:rPr lang="en-AU" sz="4000" b="1" dirty="0" smtClean="0">
                <a:solidFill>
                  <a:srgbClr val="CB6015"/>
                </a:solidFill>
              </a:rPr>
              <a:t>AMBIGUITY</a:t>
            </a:r>
            <a:endParaRPr lang="en-AU" sz="4000" b="1" dirty="0">
              <a:solidFill>
                <a:srgbClr val="CB6015"/>
              </a:solidFill>
            </a:endParaRPr>
          </a:p>
        </p:txBody>
      </p:sp>
      <p:sp>
        <p:nvSpPr>
          <p:cNvPr id="3" name="Content Placeholder 2"/>
          <p:cNvSpPr>
            <a:spLocks noGrp="1"/>
          </p:cNvSpPr>
          <p:nvPr>
            <p:ph idx="1"/>
          </p:nvPr>
        </p:nvSpPr>
        <p:spPr>
          <a:xfrm>
            <a:off x="735062" y="1080000"/>
            <a:ext cx="9221689" cy="4796544"/>
          </a:xfrm>
        </p:spPr>
        <p:txBody>
          <a:bodyPr>
            <a:normAutofit/>
          </a:bodyPr>
          <a:lstStyle/>
          <a:p>
            <a:pPr marL="0" indent="0" algn="just">
              <a:buNone/>
            </a:pPr>
            <a:r>
              <a:rPr lang="en-AU" sz="2000" dirty="0">
                <a:solidFill>
                  <a:srgbClr val="CB6015"/>
                </a:solidFill>
              </a:rPr>
              <a:t>Ambiguity: </a:t>
            </a:r>
            <a:r>
              <a:rPr lang="en-AU" sz="2000" dirty="0"/>
              <a:t>The quality of being open to more than one interpretation</a:t>
            </a:r>
            <a:r>
              <a:rPr lang="en-AU" sz="2000" dirty="0" smtClean="0"/>
              <a:t>.</a:t>
            </a:r>
          </a:p>
          <a:p>
            <a:pPr marL="0" indent="0" algn="just">
              <a:buNone/>
            </a:pPr>
            <a:r>
              <a:rPr lang="en-AU" sz="2000" dirty="0"/>
              <a:t>Specifications need to be unambiguous, easily understood, and difficult to misinterpret</a:t>
            </a:r>
            <a:r>
              <a:rPr lang="en-AU" sz="2000" dirty="0" smtClean="0"/>
              <a:t>.</a:t>
            </a:r>
          </a:p>
          <a:p>
            <a:pPr marL="0" indent="0" algn="just">
              <a:buNone/>
            </a:pPr>
            <a:r>
              <a:rPr lang="en-AU" sz="2000" dirty="0" smtClean="0">
                <a:solidFill>
                  <a:srgbClr val="CB6015"/>
                </a:solidFill>
              </a:rPr>
              <a:t>Example 1: </a:t>
            </a:r>
            <a:r>
              <a:rPr lang="en-AU" sz="2000" dirty="0" smtClean="0"/>
              <a:t>All surfaces shall be painted white to increase reflectivity.</a:t>
            </a:r>
          </a:p>
          <a:p>
            <a:pPr marL="0" indent="0" algn="just">
              <a:buNone/>
            </a:pPr>
            <a:r>
              <a:rPr lang="en-AU" sz="2000" dirty="0" smtClean="0"/>
              <a:t>Does it mean? </a:t>
            </a:r>
          </a:p>
          <a:p>
            <a:pPr lvl="1" algn="just"/>
            <a:r>
              <a:rPr lang="en-AU" sz="2000" dirty="0" smtClean="0">
                <a:solidFill>
                  <a:srgbClr val="CB6015"/>
                </a:solidFill>
              </a:rPr>
              <a:t>Paint all surfaces white?</a:t>
            </a:r>
          </a:p>
          <a:p>
            <a:pPr lvl="1" algn="just"/>
            <a:r>
              <a:rPr lang="en-AU" sz="2000" dirty="0" smtClean="0">
                <a:solidFill>
                  <a:srgbClr val="CB6015"/>
                </a:solidFill>
              </a:rPr>
              <a:t>Determine which surfaces have lower reflectivity than white paint, and paint them white?</a:t>
            </a:r>
          </a:p>
          <a:p>
            <a:pPr marL="0" indent="0" algn="just">
              <a:buNone/>
            </a:pPr>
            <a:r>
              <a:rPr lang="en-AU" sz="2000" dirty="0" smtClean="0"/>
              <a:t>The intent was to paint all surfaces white. The contractor interpreted the clause differently.</a:t>
            </a:r>
          </a:p>
          <a:p>
            <a:pPr marL="0" indent="0">
              <a:buNone/>
            </a:pPr>
            <a:endParaRPr lang="en-AU" sz="2000" dirty="0"/>
          </a:p>
          <a:p>
            <a:pPr marL="0" indent="0">
              <a:buNone/>
            </a:pPr>
            <a:endParaRPr lang="en-AU" sz="2000" dirty="0" smtClean="0"/>
          </a:p>
          <a:p>
            <a:pPr marL="0" indent="0">
              <a:buNone/>
            </a:pPr>
            <a:endParaRPr lang="en-AU" sz="2000" b="1" dirty="0">
              <a:solidFill>
                <a:srgbClr val="CB6015"/>
              </a:solidFill>
            </a:endParaRPr>
          </a:p>
        </p:txBody>
      </p:sp>
      <p:pic>
        <p:nvPicPr>
          <p:cNvPr id="9" name="Picture 8"/>
          <p:cNvPicPr>
            <a:picLocks noChangeAspect="1"/>
          </p:cNvPicPr>
          <p:nvPr/>
        </p:nvPicPr>
        <p:blipFill>
          <a:blip r:embed="rId4"/>
          <a:stretch>
            <a:fillRect/>
          </a:stretch>
        </p:blipFill>
        <p:spPr>
          <a:xfrm>
            <a:off x="3446934" y="4516426"/>
            <a:ext cx="4473208" cy="2739101"/>
          </a:xfrm>
          <a:prstGeom prst="rect">
            <a:avLst/>
          </a:prstGeom>
        </p:spPr>
      </p:pic>
      <p:pic>
        <p:nvPicPr>
          <p:cNvPr id="8" name="Picture 7">
            <a:hlinkClick r:id="rId5" action="ppaction://hlinksldjump"/>
          </p:cNvPr>
          <p:cNvPicPr>
            <a:picLocks noChangeAspect="1"/>
          </p:cNvPicPr>
          <p:nvPr/>
        </p:nvPicPr>
        <p:blipFill>
          <a:blip r:embed="rId6"/>
          <a:stretch>
            <a:fillRect/>
          </a:stretch>
        </p:blipFill>
        <p:spPr>
          <a:xfrm>
            <a:off x="9873807" y="126823"/>
            <a:ext cx="543001" cy="543001"/>
          </a:xfrm>
          <a:prstGeom prst="rect">
            <a:avLst/>
          </a:prstGeom>
        </p:spPr>
      </p:pic>
    </p:spTree>
    <p:extLst>
      <p:ext uri="{BB962C8B-B14F-4D97-AF65-F5344CB8AC3E}">
        <p14:creationId xmlns:p14="http://schemas.microsoft.com/office/powerpoint/2010/main" val="2031961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 calcmode="lin" valueType="num">
                                      <p:cBhvr additive="base">
                                        <p:cTn id="1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 calcmode="lin" valueType="num">
                                      <p:cBhvr additive="base">
                                        <p:cTn id="2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 calcmode="lin" valueType="num">
                                      <p:cBhvr additive="base">
                                        <p:cTn id="2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additive="base">
                                        <p:cTn id="2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5062" y="402483"/>
            <a:ext cx="9221689" cy="738253"/>
          </a:xfrm>
        </p:spPr>
        <p:txBody>
          <a:bodyPr anchor="t">
            <a:normAutofit/>
          </a:bodyPr>
          <a:lstStyle/>
          <a:p>
            <a:r>
              <a:rPr lang="en-AU" sz="4000" b="1" dirty="0" smtClean="0">
                <a:solidFill>
                  <a:srgbClr val="CB6015"/>
                </a:solidFill>
              </a:rPr>
              <a:t>AMBIGUITY</a:t>
            </a:r>
            <a:endParaRPr lang="en-AU" sz="4000" b="1" dirty="0">
              <a:solidFill>
                <a:srgbClr val="CB6015"/>
              </a:solidFill>
            </a:endParaRPr>
          </a:p>
        </p:txBody>
      </p:sp>
      <p:sp>
        <p:nvSpPr>
          <p:cNvPr id="3" name="Content Placeholder 2"/>
          <p:cNvSpPr>
            <a:spLocks noGrp="1"/>
          </p:cNvSpPr>
          <p:nvPr>
            <p:ph idx="1"/>
          </p:nvPr>
        </p:nvSpPr>
        <p:spPr>
          <a:xfrm>
            <a:off x="735062" y="1080000"/>
            <a:ext cx="9221689" cy="4796544"/>
          </a:xfrm>
        </p:spPr>
        <p:txBody>
          <a:bodyPr>
            <a:normAutofit/>
          </a:bodyPr>
          <a:lstStyle/>
          <a:p>
            <a:pPr marL="0" indent="0" algn="just">
              <a:buNone/>
            </a:pPr>
            <a:r>
              <a:rPr lang="en-AU" sz="2000" dirty="0">
                <a:solidFill>
                  <a:srgbClr val="CB6015"/>
                </a:solidFill>
              </a:rPr>
              <a:t>Ambiguity: </a:t>
            </a:r>
            <a:r>
              <a:rPr lang="en-AU" sz="2000" dirty="0"/>
              <a:t>The quality of being open to more than one interpretation</a:t>
            </a:r>
            <a:r>
              <a:rPr lang="en-AU" sz="2000" dirty="0" smtClean="0"/>
              <a:t>.</a:t>
            </a:r>
            <a:endParaRPr lang="en-AU" sz="2000" dirty="0" smtClean="0">
              <a:solidFill>
                <a:srgbClr val="CB6015"/>
              </a:solidFill>
            </a:endParaRPr>
          </a:p>
          <a:p>
            <a:pPr marL="0" indent="0" algn="just">
              <a:buNone/>
            </a:pPr>
            <a:r>
              <a:rPr lang="en-AU" sz="2000" dirty="0" smtClean="0">
                <a:solidFill>
                  <a:srgbClr val="CB6015"/>
                </a:solidFill>
              </a:rPr>
              <a:t>Example </a:t>
            </a:r>
            <a:r>
              <a:rPr lang="en-AU" sz="2000" dirty="0">
                <a:solidFill>
                  <a:srgbClr val="CB6015"/>
                </a:solidFill>
              </a:rPr>
              <a:t>2: </a:t>
            </a:r>
            <a:r>
              <a:rPr lang="en-AU" sz="2000" dirty="0"/>
              <a:t>Prior to accepting software or documentation developed by subcontractors, the contractor shall evaluate them for completeness, technical adequacy, and compliance with the contract.</a:t>
            </a:r>
          </a:p>
          <a:p>
            <a:pPr marL="0" indent="0" algn="just">
              <a:buNone/>
            </a:pPr>
            <a:r>
              <a:rPr lang="en-AU" sz="2000" dirty="0"/>
              <a:t>What is to be evaluated? Is it the deliverables, or is it the subcontractors?</a:t>
            </a:r>
          </a:p>
          <a:p>
            <a:pPr marL="0" indent="0" algn="just">
              <a:buNone/>
            </a:pPr>
            <a:r>
              <a:rPr lang="en-AU" sz="2000" dirty="0" smtClean="0">
                <a:solidFill>
                  <a:srgbClr val="CB6015"/>
                </a:solidFill>
              </a:rPr>
              <a:t>Example </a:t>
            </a:r>
            <a:r>
              <a:rPr lang="en-AU" sz="2000" dirty="0">
                <a:solidFill>
                  <a:srgbClr val="CB6015"/>
                </a:solidFill>
              </a:rPr>
              <a:t>3: </a:t>
            </a:r>
            <a:r>
              <a:rPr lang="en-AU" sz="2000" dirty="0"/>
              <a:t>The existing demountable will be relocated to an alternative location on the site within 50 m of the present location. Reconnect the demountable to power, water and sewerage services.</a:t>
            </a:r>
          </a:p>
          <a:p>
            <a:pPr marL="0" indent="0" algn="just">
              <a:buNone/>
            </a:pPr>
            <a:r>
              <a:rPr lang="en-AU" sz="2000" dirty="0"/>
              <a:t>The contractor arrived on site </a:t>
            </a:r>
            <a:r>
              <a:rPr lang="en-AU" sz="2000" dirty="0" smtClean="0"/>
              <a:t>and </a:t>
            </a:r>
            <a:r>
              <a:rPr lang="en-AU" sz="2000" dirty="0"/>
              <a:t>asked “When is the demountable going to be relocated so that I can reconnect the services</a:t>
            </a:r>
            <a:r>
              <a:rPr lang="en-AU" sz="2000" dirty="0" smtClean="0"/>
              <a:t>?”</a:t>
            </a:r>
          </a:p>
          <a:p>
            <a:pPr marL="0" indent="0">
              <a:buNone/>
            </a:pPr>
            <a:endParaRPr lang="en-AU" sz="2000" dirty="0"/>
          </a:p>
          <a:p>
            <a:pPr marL="0" indent="0">
              <a:buNone/>
            </a:pPr>
            <a:endParaRPr lang="en-AU" sz="2000" dirty="0"/>
          </a:p>
          <a:p>
            <a:pPr marL="0" indent="0">
              <a:buNone/>
            </a:pPr>
            <a:endParaRPr lang="en-AU" sz="2000" dirty="0" smtClean="0"/>
          </a:p>
          <a:p>
            <a:pPr marL="0" indent="0">
              <a:buNone/>
            </a:pPr>
            <a:endParaRPr lang="en-AU" sz="2000" b="1" dirty="0">
              <a:solidFill>
                <a:srgbClr val="CB6015"/>
              </a:solidFill>
            </a:endParaRPr>
          </a:p>
        </p:txBody>
      </p:sp>
      <p:pic>
        <p:nvPicPr>
          <p:cNvPr id="4" name="Picture 3"/>
          <p:cNvPicPr>
            <a:picLocks noChangeAspect="1"/>
          </p:cNvPicPr>
          <p:nvPr/>
        </p:nvPicPr>
        <p:blipFill>
          <a:blip r:embed="rId3"/>
          <a:stretch>
            <a:fillRect/>
          </a:stretch>
        </p:blipFill>
        <p:spPr>
          <a:xfrm>
            <a:off x="2523867" y="4021826"/>
            <a:ext cx="5317159" cy="3537849"/>
          </a:xfrm>
          <a:prstGeom prst="rect">
            <a:avLst/>
          </a:prstGeom>
        </p:spPr>
      </p:pic>
      <p:pic>
        <p:nvPicPr>
          <p:cNvPr id="8" name="Picture 7">
            <a:hlinkClick r:id="rId4" action="ppaction://hlinksldjump"/>
          </p:cNvPr>
          <p:cNvPicPr>
            <a:picLocks noChangeAspect="1"/>
          </p:cNvPicPr>
          <p:nvPr/>
        </p:nvPicPr>
        <p:blipFill>
          <a:blip r:embed="rId5"/>
          <a:stretch>
            <a:fillRect/>
          </a:stretch>
        </p:blipFill>
        <p:spPr>
          <a:xfrm>
            <a:off x="9873807" y="126823"/>
            <a:ext cx="543001" cy="543001"/>
          </a:xfrm>
          <a:prstGeom prst="rect">
            <a:avLst/>
          </a:prstGeom>
        </p:spPr>
      </p:pic>
    </p:spTree>
    <p:extLst>
      <p:ext uri="{BB962C8B-B14F-4D97-AF65-F5344CB8AC3E}">
        <p14:creationId xmlns:p14="http://schemas.microsoft.com/office/powerpoint/2010/main" val="3981028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5062" y="402483"/>
            <a:ext cx="9221689" cy="738253"/>
          </a:xfrm>
        </p:spPr>
        <p:txBody>
          <a:bodyPr anchor="t">
            <a:normAutofit/>
          </a:bodyPr>
          <a:lstStyle/>
          <a:p>
            <a:r>
              <a:rPr lang="en-AU" sz="4000" b="1" dirty="0" smtClean="0">
                <a:solidFill>
                  <a:srgbClr val="CB6015"/>
                </a:solidFill>
              </a:rPr>
              <a:t>AMBIGUITY</a:t>
            </a:r>
            <a:endParaRPr lang="en-AU" sz="4000" b="1" dirty="0">
              <a:solidFill>
                <a:srgbClr val="CB6015"/>
              </a:solidFill>
            </a:endParaRPr>
          </a:p>
        </p:txBody>
      </p:sp>
      <p:sp>
        <p:nvSpPr>
          <p:cNvPr id="3" name="Content Placeholder 2"/>
          <p:cNvSpPr>
            <a:spLocks noGrp="1"/>
          </p:cNvSpPr>
          <p:nvPr>
            <p:ph idx="1"/>
          </p:nvPr>
        </p:nvSpPr>
        <p:spPr>
          <a:xfrm>
            <a:off x="735062" y="1080000"/>
            <a:ext cx="9221689" cy="4796544"/>
          </a:xfrm>
        </p:spPr>
        <p:txBody>
          <a:bodyPr>
            <a:normAutofit/>
          </a:bodyPr>
          <a:lstStyle/>
          <a:p>
            <a:pPr marL="0" indent="0">
              <a:buNone/>
            </a:pPr>
            <a:r>
              <a:rPr lang="en-AU" sz="2000" dirty="0">
                <a:solidFill>
                  <a:srgbClr val="CB6015"/>
                </a:solidFill>
              </a:rPr>
              <a:t>Ambiguity: </a:t>
            </a:r>
            <a:r>
              <a:rPr lang="en-AU" sz="2000" dirty="0"/>
              <a:t>The quality of being open to more than one interpretation</a:t>
            </a:r>
            <a:r>
              <a:rPr lang="en-AU" sz="2000" dirty="0" smtClean="0"/>
              <a:t>.</a:t>
            </a:r>
            <a:endParaRPr lang="en-AU" sz="2000" b="1" dirty="0" smtClean="0">
              <a:solidFill>
                <a:srgbClr val="CB6015"/>
              </a:solidFill>
            </a:endParaRPr>
          </a:p>
          <a:p>
            <a:pPr marL="0" indent="0">
              <a:buNone/>
            </a:pPr>
            <a:r>
              <a:rPr lang="en-AU" sz="2000" b="1" dirty="0" smtClean="0">
                <a:solidFill>
                  <a:srgbClr val="CB6015"/>
                </a:solidFill>
              </a:rPr>
              <a:t>CONTEXTUAL AMBIGUITY</a:t>
            </a:r>
          </a:p>
          <a:p>
            <a:pPr marL="0" indent="0" algn="just">
              <a:buNone/>
            </a:pPr>
            <a:r>
              <a:rPr lang="en-AU" sz="2000" dirty="0" smtClean="0">
                <a:solidFill>
                  <a:srgbClr val="CB6015"/>
                </a:solidFill>
              </a:rPr>
              <a:t>Example 4: </a:t>
            </a:r>
            <a:r>
              <a:rPr lang="en-AU" sz="2000" dirty="0"/>
              <a:t>The flange shall be fastened by three round-head screws, three flathead screws, and three fillister-head screws all of grade eight.</a:t>
            </a:r>
          </a:p>
          <a:p>
            <a:pPr marL="0" indent="0" algn="just">
              <a:buNone/>
            </a:pPr>
            <a:r>
              <a:rPr lang="en-AU" sz="2000" dirty="0"/>
              <a:t>Means you’ve specified that three of the screws must be of grade eight.</a:t>
            </a:r>
          </a:p>
          <a:p>
            <a:pPr marL="0" indent="0" algn="just">
              <a:buNone/>
            </a:pPr>
            <a:r>
              <a:rPr lang="en-AU" sz="2000" dirty="0"/>
              <a:t>The flange shall be fastened by three round-head screws, three flathead screws, and three fillister-head </a:t>
            </a:r>
            <a:r>
              <a:rPr lang="en-AU" sz="2000" dirty="0">
                <a:solidFill>
                  <a:srgbClr val="CB6015"/>
                </a:solidFill>
              </a:rPr>
              <a:t>screws, </a:t>
            </a:r>
            <a:r>
              <a:rPr lang="en-AU" sz="2000" dirty="0"/>
              <a:t>all of grade eight.</a:t>
            </a:r>
          </a:p>
          <a:p>
            <a:pPr marL="0" indent="0" algn="just">
              <a:buNone/>
            </a:pPr>
            <a:r>
              <a:rPr lang="en-AU" sz="2000" dirty="0"/>
              <a:t>Means you’ve specified all nine of the screws must be of grade eight</a:t>
            </a:r>
            <a:r>
              <a:rPr lang="en-AU" sz="2000" dirty="0" smtClean="0"/>
              <a:t>.</a:t>
            </a:r>
          </a:p>
          <a:p>
            <a:pPr marL="0" indent="0" algn="just">
              <a:buNone/>
            </a:pPr>
            <a:r>
              <a:rPr lang="en-AU" sz="2000" dirty="0">
                <a:solidFill>
                  <a:srgbClr val="CB6015"/>
                </a:solidFill>
              </a:rPr>
              <a:t>Example 5: </a:t>
            </a:r>
            <a:r>
              <a:rPr lang="en-AU" sz="2000" dirty="0"/>
              <a:t>The flange shall be fastened by nuts and bolts of stainless steel.</a:t>
            </a:r>
          </a:p>
          <a:p>
            <a:pPr marL="0" indent="0" algn="just">
              <a:buNone/>
            </a:pPr>
            <a:r>
              <a:rPr lang="en-AU" sz="2000" dirty="0"/>
              <a:t>Means you’ve specified that the bolts only are to be stainless steel.</a:t>
            </a:r>
          </a:p>
          <a:p>
            <a:pPr marL="0" indent="0" algn="just">
              <a:buNone/>
            </a:pPr>
            <a:r>
              <a:rPr lang="en-AU" sz="2000" dirty="0"/>
              <a:t>The flange shall be fastened by nuts and </a:t>
            </a:r>
            <a:r>
              <a:rPr lang="en-AU" sz="2000" dirty="0">
                <a:solidFill>
                  <a:srgbClr val="CB6015"/>
                </a:solidFill>
              </a:rPr>
              <a:t>bolts, </a:t>
            </a:r>
            <a:r>
              <a:rPr lang="en-AU" sz="2000" dirty="0"/>
              <a:t>of stainless steel.</a:t>
            </a:r>
          </a:p>
          <a:p>
            <a:pPr marL="0" indent="0" algn="just">
              <a:buNone/>
            </a:pPr>
            <a:r>
              <a:rPr lang="en-AU" sz="2000" dirty="0"/>
              <a:t>Means you’ve specified that the nuts and bolts are to be stainless steel.</a:t>
            </a:r>
          </a:p>
          <a:p>
            <a:pPr marL="0" indent="0">
              <a:buNone/>
            </a:pPr>
            <a:endParaRPr lang="en-AU" sz="2000" dirty="0"/>
          </a:p>
          <a:p>
            <a:pPr marL="0" indent="0">
              <a:buNone/>
            </a:pPr>
            <a:endParaRPr lang="en-AU" sz="2000" dirty="0"/>
          </a:p>
          <a:p>
            <a:pPr marL="0" indent="0">
              <a:buNone/>
            </a:pPr>
            <a:endParaRPr lang="en-AU" sz="2000" dirty="0"/>
          </a:p>
          <a:p>
            <a:pPr marL="0" indent="0">
              <a:buNone/>
            </a:pPr>
            <a:endParaRPr lang="en-AU" sz="2000" dirty="0" smtClean="0"/>
          </a:p>
          <a:p>
            <a:pPr marL="0" indent="0">
              <a:buNone/>
            </a:pPr>
            <a:endParaRPr lang="en-AU" sz="2000" b="1" dirty="0">
              <a:solidFill>
                <a:srgbClr val="CB6015"/>
              </a:solidFill>
            </a:endParaRPr>
          </a:p>
        </p:txBody>
      </p:sp>
      <p:pic>
        <p:nvPicPr>
          <p:cNvPr id="8" name="Picture 7">
            <a:hlinkClick r:id="rId3" action="ppaction://hlinksldjump"/>
          </p:cNvPr>
          <p:cNvPicPr>
            <a:picLocks noChangeAspect="1"/>
          </p:cNvPicPr>
          <p:nvPr/>
        </p:nvPicPr>
        <p:blipFill>
          <a:blip r:embed="rId4"/>
          <a:stretch>
            <a:fillRect/>
          </a:stretch>
        </p:blipFill>
        <p:spPr>
          <a:xfrm>
            <a:off x="9873807" y="126823"/>
            <a:ext cx="543001" cy="543001"/>
          </a:xfrm>
          <a:prstGeom prst="rect">
            <a:avLst/>
          </a:prstGeom>
        </p:spPr>
      </p:pic>
    </p:spTree>
    <p:extLst>
      <p:ext uri="{BB962C8B-B14F-4D97-AF65-F5344CB8AC3E}">
        <p14:creationId xmlns:p14="http://schemas.microsoft.com/office/powerpoint/2010/main" val="125931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5062" y="402483"/>
            <a:ext cx="9221689" cy="738253"/>
          </a:xfrm>
        </p:spPr>
        <p:txBody>
          <a:bodyPr anchor="t">
            <a:normAutofit/>
          </a:bodyPr>
          <a:lstStyle/>
          <a:p>
            <a:r>
              <a:rPr lang="en-AU" sz="4000" b="1" dirty="0" smtClean="0">
                <a:solidFill>
                  <a:srgbClr val="CB6015"/>
                </a:solidFill>
              </a:rPr>
              <a:t>TOOLS AND REFERENCE MATERIAL</a:t>
            </a:r>
            <a:endParaRPr lang="en-AU" sz="4000" b="1" dirty="0">
              <a:solidFill>
                <a:srgbClr val="CB6015"/>
              </a:solidFill>
            </a:endParaRPr>
          </a:p>
        </p:txBody>
      </p:sp>
      <p:sp>
        <p:nvSpPr>
          <p:cNvPr id="3" name="Content Placeholder 2"/>
          <p:cNvSpPr>
            <a:spLocks noGrp="1"/>
          </p:cNvSpPr>
          <p:nvPr>
            <p:ph idx="1"/>
          </p:nvPr>
        </p:nvSpPr>
        <p:spPr>
          <a:xfrm>
            <a:off x="735062" y="1080000"/>
            <a:ext cx="9221689" cy="5203198"/>
          </a:xfrm>
        </p:spPr>
        <p:txBody>
          <a:bodyPr>
            <a:normAutofit/>
          </a:bodyPr>
          <a:lstStyle/>
          <a:p>
            <a:pPr marL="0" indent="0" algn="just">
              <a:buNone/>
            </a:pPr>
            <a:r>
              <a:rPr lang="en-AU" sz="2000" b="1" dirty="0" smtClean="0">
                <a:solidFill>
                  <a:srgbClr val="CB6015"/>
                </a:solidFill>
              </a:rPr>
              <a:t>TECHNICAL SPECIFICATIONS WEBSITE</a:t>
            </a:r>
          </a:p>
          <a:p>
            <a:pPr marL="0" indent="0" algn="just">
              <a:buNone/>
            </a:pPr>
            <a:r>
              <a:rPr lang="en-AU" sz="2000" dirty="0" smtClean="0"/>
              <a:t>Information accessible via DIPL </a:t>
            </a:r>
            <a:r>
              <a:rPr lang="en-AU" sz="2000" dirty="0"/>
              <a:t>Technical Specifications website can assist consultants and project officers prepare specifications and contract documents.</a:t>
            </a:r>
          </a:p>
          <a:p>
            <a:pPr marL="0" indent="0" algn="just">
              <a:buNone/>
            </a:pPr>
            <a:r>
              <a:rPr lang="en-AU" sz="2000" dirty="0"/>
              <a:t>Specification Writing Guidance Booklet is a compilation of articles created after research into Specification writing. Most of the articles are from sources outside Australia, but the selected sections are relevant to the Australian context.</a:t>
            </a:r>
          </a:p>
          <a:p>
            <a:pPr marL="0" indent="0" algn="just">
              <a:buNone/>
            </a:pPr>
            <a:r>
              <a:rPr lang="en-AU" sz="1500" dirty="0">
                <a:hlinkClick r:id="rId4"/>
              </a:rPr>
              <a:t>https://</a:t>
            </a:r>
            <a:r>
              <a:rPr lang="en-AU" sz="1500" dirty="0" smtClean="0">
                <a:hlinkClick r:id="rId4"/>
              </a:rPr>
              <a:t>dipl.nt.gov.au/infrastructure/technical-standards-guidelines-and-specifications/technical-specifications</a:t>
            </a:r>
            <a:r>
              <a:rPr lang="en-AU" sz="1500" dirty="0" smtClean="0"/>
              <a:t> </a:t>
            </a:r>
            <a:endParaRPr lang="en-AU" sz="1500" dirty="0"/>
          </a:p>
          <a:p>
            <a:pPr marL="0" indent="0" algn="just">
              <a:buNone/>
            </a:pPr>
            <a:r>
              <a:rPr lang="en-AU" sz="2000" dirty="0"/>
              <a:t>Roads webpage. Master specifications, standard specification reference books</a:t>
            </a:r>
            <a:r>
              <a:rPr lang="en-AU" sz="2000" dirty="0" smtClean="0"/>
              <a:t>, </a:t>
            </a:r>
            <a:r>
              <a:rPr lang="en-AU" sz="2000" dirty="0"/>
              <a:t>and supplementary documents all available for download.</a:t>
            </a:r>
          </a:p>
          <a:p>
            <a:pPr marL="0" indent="0" algn="just">
              <a:buNone/>
            </a:pPr>
            <a:r>
              <a:rPr lang="en-AU" sz="1400" dirty="0">
                <a:hlinkClick r:id="rId5"/>
              </a:rPr>
              <a:t>https://</a:t>
            </a:r>
            <a:r>
              <a:rPr lang="en-AU" sz="1400" dirty="0" smtClean="0">
                <a:hlinkClick r:id="rId5"/>
              </a:rPr>
              <a:t>dipl.nt.gov.au/infrastructure/technical-standards-guidelines-and-specifications/technical-specifications/roads</a:t>
            </a:r>
            <a:r>
              <a:rPr lang="en-AU" sz="1400" dirty="0" smtClean="0"/>
              <a:t> </a:t>
            </a:r>
            <a:endParaRPr lang="en-AU" sz="1400" dirty="0"/>
          </a:p>
          <a:p>
            <a:pPr marL="0" indent="0" algn="just">
              <a:buNone/>
            </a:pPr>
            <a:r>
              <a:rPr lang="en-AU" sz="2000" dirty="0"/>
              <a:t>Buildings webpage. Master specifications, standard specification reference books, and supplementary documents all available for download.</a:t>
            </a:r>
          </a:p>
          <a:p>
            <a:pPr marL="0" indent="0" algn="just">
              <a:buNone/>
            </a:pPr>
            <a:r>
              <a:rPr lang="en-AU" sz="1400" dirty="0">
                <a:hlinkClick r:id="rId6"/>
              </a:rPr>
              <a:t>https://</a:t>
            </a:r>
            <a:r>
              <a:rPr lang="en-AU" sz="1400" dirty="0" smtClean="0">
                <a:hlinkClick r:id="rId6"/>
              </a:rPr>
              <a:t>dipl.nt.gov.au/infrastructure/technical-standards-guidelines-and-specifications/technical-specifications/buildings</a:t>
            </a:r>
            <a:r>
              <a:rPr lang="en-AU" sz="1400" dirty="0" smtClean="0"/>
              <a:t> </a:t>
            </a:r>
            <a:endParaRPr lang="en-AU" sz="1400" dirty="0"/>
          </a:p>
          <a:p>
            <a:pPr marL="0" indent="0">
              <a:buNone/>
            </a:pPr>
            <a:endParaRPr lang="en-AU" sz="2000" b="1" dirty="0" smtClean="0">
              <a:solidFill>
                <a:srgbClr val="CB6015"/>
              </a:solidFill>
            </a:endParaRPr>
          </a:p>
          <a:p>
            <a:pPr marL="0" indent="0">
              <a:buNone/>
            </a:pPr>
            <a:endParaRPr lang="en-AU" sz="2000" b="1" dirty="0">
              <a:solidFill>
                <a:srgbClr val="CB6015"/>
              </a:solidFill>
            </a:endParaRPr>
          </a:p>
        </p:txBody>
      </p:sp>
      <p:pic>
        <p:nvPicPr>
          <p:cNvPr id="8" name="Picture 7">
            <a:hlinkClick r:id="rId7" action="ppaction://hlinksldjump"/>
          </p:cNvPr>
          <p:cNvPicPr>
            <a:picLocks noChangeAspect="1"/>
          </p:cNvPicPr>
          <p:nvPr/>
        </p:nvPicPr>
        <p:blipFill>
          <a:blip r:embed="rId8"/>
          <a:stretch>
            <a:fillRect/>
          </a:stretch>
        </p:blipFill>
        <p:spPr>
          <a:xfrm>
            <a:off x="9873807" y="126823"/>
            <a:ext cx="543001" cy="543001"/>
          </a:xfrm>
          <a:prstGeom prst="rect">
            <a:avLst/>
          </a:prstGeom>
        </p:spPr>
      </p:pic>
    </p:spTree>
    <p:extLst>
      <p:ext uri="{BB962C8B-B14F-4D97-AF65-F5344CB8AC3E}">
        <p14:creationId xmlns:p14="http://schemas.microsoft.com/office/powerpoint/2010/main" val="4238885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5062" y="402483"/>
            <a:ext cx="9221689" cy="738253"/>
          </a:xfrm>
        </p:spPr>
        <p:txBody>
          <a:bodyPr anchor="t">
            <a:normAutofit/>
          </a:bodyPr>
          <a:lstStyle/>
          <a:p>
            <a:r>
              <a:rPr lang="en-AU" sz="4000" b="1" dirty="0" smtClean="0">
                <a:solidFill>
                  <a:srgbClr val="CB6015"/>
                </a:solidFill>
              </a:rPr>
              <a:t>TOOLS AND REFERENCE MATERIAL</a:t>
            </a:r>
            <a:endParaRPr lang="en-AU" sz="4000" b="1" dirty="0">
              <a:solidFill>
                <a:srgbClr val="CB6015"/>
              </a:solidFill>
            </a:endParaRPr>
          </a:p>
        </p:txBody>
      </p:sp>
      <p:sp>
        <p:nvSpPr>
          <p:cNvPr id="3" name="Content Placeholder 2"/>
          <p:cNvSpPr>
            <a:spLocks noGrp="1"/>
          </p:cNvSpPr>
          <p:nvPr>
            <p:ph idx="1"/>
          </p:nvPr>
        </p:nvSpPr>
        <p:spPr>
          <a:xfrm>
            <a:off x="735062" y="1080000"/>
            <a:ext cx="9221689" cy="5203198"/>
          </a:xfrm>
        </p:spPr>
        <p:txBody>
          <a:bodyPr>
            <a:normAutofit/>
          </a:bodyPr>
          <a:lstStyle/>
          <a:p>
            <a:pPr marL="0" indent="0" algn="just">
              <a:buNone/>
            </a:pPr>
            <a:r>
              <a:rPr lang="en-AU" sz="2000" b="1" dirty="0" smtClean="0">
                <a:solidFill>
                  <a:srgbClr val="CB6015"/>
                </a:solidFill>
              </a:rPr>
              <a:t>NATSPEC</a:t>
            </a:r>
          </a:p>
          <a:p>
            <a:pPr marL="0" indent="0" algn="just">
              <a:buNone/>
            </a:pPr>
            <a:r>
              <a:rPr lang="en-AU" sz="2000" dirty="0"/>
              <a:t>NATSPEC is a national not-for-profit organisation, owned by Government and industry, whose objective is to improve the construction quality and productivity of the built environment through leadership of information.</a:t>
            </a:r>
          </a:p>
          <a:p>
            <a:pPr marL="0" indent="0" algn="just">
              <a:buNone/>
            </a:pPr>
            <a:r>
              <a:rPr lang="en-AU" sz="2000" dirty="0"/>
              <a:t>NATSPEC TECHnotes</a:t>
            </a:r>
          </a:p>
          <a:p>
            <a:pPr marL="0" indent="0" algn="just">
              <a:buNone/>
            </a:pPr>
            <a:r>
              <a:rPr lang="en-AU" sz="1400" dirty="0">
                <a:hlinkClick r:id="rId4"/>
              </a:rPr>
              <a:t>https://</a:t>
            </a:r>
            <a:r>
              <a:rPr lang="en-AU" sz="1400" dirty="0" smtClean="0">
                <a:hlinkClick r:id="rId4"/>
              </a:rPr>
              <a:t>www.natspec.com.au/resources/technotes</a:t>
            </a:r>
            <a:r>
              <a:rPr lang="en-AU" sz="1400" dirty="0" smtClean="0"/>
              <a:t> </a:t>
            </a:r>
            <a:endParaRPr lang="en-AU" sz="1400" dirty="0"/>
          </a:p>
          <a:p>
            <a:pPr marL="0" indent="0" algn="just">
              <a:buNone/>
            </a:pPr>
            <a:r>
              <a:rPr lang="en-AU" sz="2000" dirty="0"/>
              <a:t>NATSPEC TECHreports</a:t>
            </a:r>
          </a:p>
          <a:p>
            <a:pPr marL="0" indent="0" algn="just">
              <a:buNone/>
            </a:pPr>
            <a:r>
              <a:rPr lang="en-AU" sz="1400" dirty="0">
                <a:hlinkClick r:id="rId5"/>
              </a:rPr>
              <a:t>https://</a:t>
            </a:r>
            <a:r>
              <a:rPr lang="en-AU" sz="1400" dirty="0" smtClean="0">
                <a:hlinkClick r:id="rId5"/>
              </a:rPr>
              <a:t>www.natspec.com.au/resources/techreport</a:t>
            </a:r>
            <a:r>
              <a:rPr lang="en-AU" sz="1400" dirty="0" smtClean="0"/>
              <a:t> </a:t>
            </a:r>
            <a:endParaRPr lang="en-AU" sz="1400" dirty="0"/>
          </a:p>
          <a:p>
            <a:pPr marL="0" indent="0" algn="just">
              <a:buNone/>
            </a:pPr>
            <a:r>
              <a:rPr lang="en-AU" sz="2000" dirty="0"/>
              <a:t>Note: You will need to sign up (free) to be able to download NATSPEC technical resources.</a:t>
            </a:r>
          </a:p>
          <a:p>
            <a:pPr marL="0" indent="0">
              <a:buNone/>
            </a:pPr>
            <a:endParaRPr lang="en-AU" sz="2000" b="1" dirty="0" smtClean="0">
              <a:solidFill>
                <a:srgbClr val="CB6015"/>
              </a:solidFill>
            </a:endParaRPr>
          </a:p>
          <a:p>
            <a:pPr marL="0" indent="0">
              <a:buNone/>
            </a:pPr>
            <a:endParaRPr lang="en-AU" sz="2000" b="1" dirty="0">
              <a:solidFill>
                <a:srgbClr val="CB6015"/>
              </a:solidFill>
            </a:endParaRPr>
          </a:p>
        </p:txBody>
      </p:sp>
      <p:pic>
        <p:nvPicPr>
          <p:cNvPr id="8" name="Picture 7">
            <a:hlinkClick r:id="rId6" action="ppaction://hlinksldjump"/>
          </p:cNvPr>
          <p:cNvPicPr>
            <a:picLocks noChangeAspect="1"/>
          </p:cNvPicPr>
          <p:nvPr/>
        </p:nvPicPr>
        <p:blipFill>
          <a:blip r:embed="rId7"/>
          <a:stretch>
            <a:fillRect/>
          </a:stretch>
        </p:blipFill>
        <p:spPr>
          <a:xfrm>
            <a:off x="9873807" y="126823"/>
            <a:ext cx="543001" cy="543001"/>
          </a:xfrm>
          <a:prstGeom prst="rect">
            <a:avLst/>
          </a:prstGeom>
        </p:spPr>
      </p:pic>
    </p:spTree>
    <p:extLst>
      <p:ext uri="{BB962C8B-B14F-4D97-AF65-F5344CB8AC3E}">
        <p14:creationId xmlns:p14="http://schemas.microsoft.com/office/powerpoint/2010/main" val="426411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5062" y="402483"/>
            <a:ext cx="9221689" cy="738253"/>
          </a:xfrm>
        </p:spPr>
        <p:txBody>
          <a:bodyPr anchor="t">
            <a:normAutofit/>
          </a:bodyPr>
          <a:lstStyle/>
          <a:p>
            <a:r>
              <a:rPr lang="en-AU" sz="4000" b="1" dirty="0" smtClean="0">
                <a:solidFill>
                  <a:srgbClr val="CB6015"/>
                </a:solidFill>
              </a:rPr>
              <a:t>SPECIFICATION SERVICES</a:t>
            </a:r>
            <a:endParaRPr lang="en-AU" sz="4000" b="1" dirty="0">
              <a:solidFill>
                <a:srgbClr val="CB6015"/>
              </a:solidFill>
            </a:endParaRPr>
          </a:p>
        </p:txBody>
      </p:sp>
      <p:sp>
        <p:nvSpPr>
          <p:cNvPr id="3" name="Content Placeholder 2"/>
          <p:cNvSpPr>
            <a:spLocks noGrp="1"/>
          </p:cNvSpPr>
          <p:nvPr>
            <p:ph idx="1"/>
          </p:nvPr>
        </p:nvSpPr>
        <p:spPr>
          <a:xfrm>
            <a:off x="735062" y="1080000"/>
            <a:ext cx="9221689" cy="5194144"/>
          </a:xfrm>
        </p:spPr>
        <p:txBody>
          <a:bodyPr>
            <a:normAutofit/>
          </a:bodyPr>
          <a:lstStyle/>
          <a:p>
            <a:pPr marL="0" indent="0">
              <a:buNone/>
            </a:pPr>
            <a:r>
              <a:rPr lang="en-AU" sz="2000" b="1" dirty="0" smtClean="0">
                <a:solidFill>
                  <a:srgbClr val="CB6015"/>
                </a:solidFill>
              </a:rPr>
              <a:t>RECENT UPDATES:</a:t>
            </a:r>
          </a:p>
          <a:p>
            <a:pPr marL="0" indent="0" algn="just">
              <a:buNone/>
            </a:pPr>
            <a:r>
              <a:rPr lang="en-AU" sz="2000" dirty="0" smtClean="0">
                <a:solidFill>
                  <a:srgbClr val="CB6015"/>
                </a:solidFill>
              </a:rPr>
              <a:t>STANDARD SPECIFICATION ROADWORKS REFERENCE BOOK</a:t>
            </a:r>
          </a:p>
          <a:p>
            <a:pPr marL="0" indent="0" algn="just">
              <a:buNone/>
            </a:pPr>
            <a:r>
              <a:rPr lang="en-AU" sz="2000" dirty="0"/>
              <a:t>22 technical </a:t>
            </a:r>
            <a:r>
              <a:rPr lang="en-AU" sz="2000" dirty="0" err="1" smtClean="0"/>
              <a:t>worksections</a:t>
            </a:r>
            <a:r>
              <a:rPr lang="en-AU" sz="2000" dirty="0" smtClean="0"/>
              <a:t>. Version 4.0 is now available for download.</a:t>
            </a:r>
            <a:endParaRPr lang="en-AU" sz="2000" dirty="0"/>
          </a:p>
          <a:p>
            <a:pPr marL="0" indent="0" algn="just">
              <a:buNone/>
            </a:pPr>
            <a:r>
              <a:rPr lang="en-AU" sz="2000" dirty="0">
                <a:solidFill>
                  <a:srgbClr val="CB6015"/>
                </a:solidFill>
              </a:rPr>
              <a:t>Overview of Updates </a:t>
            </a:r>
            <a:r>
              <a:rPr lang="en-AU" sz="2000" dirty="0"/>
              <a:t>are available from the Roads webpage, Specifications and supplementary documents heading.</a:t>
            </a:r>
          </a:p>
          <a:p>
            <a:pPr marL="0" indent="0" algn="just">
              <a:buNone/>
            </a:pPr>
            <a:r>
              <a:rPr lang="en-AU" sz="1400" dirty="0">
                <a:hlinkClick r:id="rId4"/>
              </a:rPr>
              <a:t>https://</a:t>
            </a:r>
            <a:r>
              <a:rPr lang="en-AU" sz="1400" dirty="0" smtClean="0">
                <a:hlinkClick r:id="rId4"/>
              </a:rPr>
              <a:t>dipl.nt.gov.au/infrastructure/technical-standards-guidelines-and-specifications/technical-specifications/roads</a:t>
            </a:r>
            <a:r>
              <a:rPr lang="en-AU" sz="1400" dirty="0" smtClean="0"/>
              <a:t>  </a:t>
            </a:r>
          </a:p>
          <a:p>
            <a:pPr marL="0" indent="0" algn="just">
              <a:buNone/>
            </a:pPr>
            <a:r>
              <a:rPr lang="en-AU" sz="2000" dirty="0"/>
              <a:t>Some </a:t>
            </a:r>
            <a:r>
              <a:rPr lang="en-AU" sz="2000" dirty="0" smtClean="0"/>
              <a:t>significant </a:t>
            </a:r>
            <a:r>
              <a:rPr lang="en-AU" sz="2000" dirty="0"/>
              <a:t>changes include</a:t>
            </a:r>
            <a:r>
              <a:rPr lang="en-AU" sz="2000" dirty="0" smtClean="0"/>
              <a:t>:</a:t>
            </a:r>
          </a:p>
          <a:p>
            <a:pPr marL="0" indent="0" algn="just">
              <a:buNone/>
            </a:pPr>
            <a:r>
              <a:rPr lang="en-AU" sz="2000" dirty="0" smtClean="0"/>
              <a:t>Miscellaneous Provisions:</a:t>
            </a:r>
          </a:p>
          <a:p>
            <a:pPr lvl="1" algn="just"/>
            <a:r>
              <a:rPr lang="en-AU" sz="2000" dirty="0" smtClean="0">
                <a:solidFill>
                  <a:srgbClr val="CB6015"/>
                </a:solidFill>
              </a:rPr>
              <a:t>Volatile </a:t>
            </a:r>
            <a:r>
              <a:rPr lang="en-AU" sz="2000" dirty="0">
                <a:solidFill>
                  <a:srgbClr val="CB6015"/>
                </a:solidFill>
              </a:rPr>
              <a:t>Substances Management - Hold Point. </a:t>
            </a:r>
            <a:r>
              <a:rPr lang="en-AU" sz="2000" dirty="0" smtClean="0"/>
              <a:t>New </a:t>
            </a:r>
            <a:r>
              <a:rPr lang="en-AU" sz="2000" dirty="0"/>
              <a:t>clause making contractors aware of the NT Government Volatile Substance Abuse Prevention Act introduced in 2006 to prevent substance abuse and protect individuals and communities from </a:t>
            </a:r>
            <a:r>
              <a:rPr lang="en-AU" sz="2000" dirty="0" smtClean="0"/>
              <a:t>harm.</a:t>
            </a:r>
          </a:p>
          <a:p>
            <a:pPr lvl="1" algn="just"/>
            <a:r>
              <a:rPr lang="en-AU" sz="2000" dirty="0" smtClean="0">
                <a:solidFill>
                  <a:srgbClr val="CB6015"/>
                </a:solidFill>
              </a:rPr>
              <a:t>Permits </a:t>
            </a:r>
            <a:r>
              <a:rPr lang="en-AU" sz="2000" dirty="0">
                <a:solidFill>
                  <a:srgbClr val="CB6015"/>
                </a:solidFill>
              </a:rPr>
              <a:t>to Access Land for Works on Roads - Hold Point. </a:t>
            </a:r>
            <a:r>
              <a:rPr lang="en-AU" sz="2000" dirty="0" smtClean="0"/>
              <a:t>New </a:t>
            </a:r>
            <a:r>
              <a:rPr lang="en-AU" sz="2000" dirty="0"/>
              <a:t>clause asking for documentary evidence of having been granted approvals and permission to enter p</a:t>
            </a:r>
            <a:r>
              <a:rPr lang="en-AU" sz="2000" dirty="0" smtClean="0"/>
              <a:t>rivately controlled land.</a:t>
            </a:r>
            <a:endParaRPr lang="en-AU" sz="2000" dirty="0"/>
          </a:p>
          <a:p>
            <a:pPr marL="0" indent="0">
              <a:buNone/>
            </a:pPr>
            <a:endParaRPr lang="en-AU" sz="2000" dirty="0"/>
          </a:p>
          <a:p>
            <a:pPr marL="0" indent="0">
              <a:buNone/>
            </a:pPr>
            <a:endParaRPr lang="en-AU" sz="2000" dirty="0" smtClean="0"/>
          </a:p>
          <a:p>
            <a:pPr lvl="1"/>
            <a:endParaRPr lang="en-AU" sz="2000" dirty="0"/>
          </a:p>
          <a:p>
            <a:pPr marL="0" indent="0">
              <a:buNone/>
            </a:pPr>
            <a:endParaRPr lang="en-AU" sz="2000" b="1" dirty="0">
              <a:solidFill>
                <a:srgbClr val="CB6015"/>
              </a:solidFill>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9783" y="151015"/>
            <a:ext cx="1392981" cy="1970394"/>
          </a:xfrm>
          <a:prstGeom prst="rect">
            <a:avLst/>
          </a:prstGeom>
          <a:ln>
            <a:solidFill>
              <a:schemeClr val="tx1"/>
            </a:solidFill>
          </a:ln>
          <a:effectLst>
            <a:outerShdw blurRad="190500" algn="tl" rotWithShape="0">
              <a:srgbClr val="000000">
                <a:alpha val="70000"/>
              </a:srgbClr>
            </a:outerShdw>
          </a:effectLst>
        </p:spPr>
      </p:pic>
      <p:pic>
        <p:nvPicPr>
          <p:cNvPr id="9" name="Picture 8">
            <a:hlinkClick r:id="rId6" action="ppaction://hlinksldjump"/>
          </p:cNvPr>
          <p:cNvPicPr>
            <a:picLocks noChangeAspect="1"/>
          </p:cNvPicPr>
          <p:nvPr/>
        </p:nvPicPr>
        <p:blipFill>
          <a:blip r:embed="rId7"/>
          <a:stretch>
            <a:fillRect/>
          </a:stretch>
        </p:blipFill>
        <p:spPr>
          <a:xfrm>
            <a:off x="9873807" y="126823"/>
            <a:ext cx="543001" cy="543001"/>
          </a:xfrm>
          <a:prstGeom prst="rect">
            <a:avLst/>
          </a:prstGeom>
        </p:spPr>
      </p:pic>
    </p:spTree>
    <p:extLst>
      <p:ext uri="{BB962C8B-B14F-4D97-AF65-F5344CB8AC3E}">
        <p14:creationId xmlns:p14="http://schemas.microsoft.com/office/powerpoint/2010/main" val="2582146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 calcmode="lin" valueType="num">
                                      <p:cBhvr additive="base">
                                        <p:cTn id="1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5062" y="402483"/>
            <a:ext cx="9221689" cy="738253"/>
          </a:xfrm>
        </p:spPr>
        <p:txBody>
          <a:bodyPr anchor="t">
            <a:normAutofit/>
          </a:bodyPr>
          <a:lstStyle/>
          <a:p>
            <a:r>
              <a:rPr lang="en-AU" sz="4000" b="1" dirty="0" smtClean="0">
                <a:solidFill>
                  <a:srgbClr val="CB6015"/>
                </a:solidFill>
              </a:rPr>
              <a:t>TOOLS AND REFERENCE MATERIAL</a:t>
            </a:r>
            <a:endParaRPr lang="en-AU" sz="4000" b="1" dirty="0">
              <a:solidFill>
                <a:srgbClr val="CB6015"/>
              </a:solidFill>
            </a:endParaRPr>
          </a:p>
        </p:txBody>
      </p:sp>
      <p:sp>
        <p:nvSpPr>
          <p:cNvPr id="3" name="Content Placeholder 2"/>
          <p:cNvSpPr>
            <a:spLocks noGrp="1"/>
          </p:cNvSpPr>
          <p:nvPr>
            <p:ph idx="1"/>
          </p:nvPr>
        </p:nvSpPr>
        <p:spPr>
          <a:xfrm>
            <a:off x="735062" y="1080000"/>
            <a:ext cx="9221689" cy="1581812"/>
          </a:xfrm>
        </p:spPr>
        <p:txBody>
          <a:bodyPr>
            <a:normAutofit/>
          </a:bodyPr>
          <a:lstStyle/>
          <a:p>
            <a:pPr marL="0" indent="0">
              <a:buNone/>
            </a:pPr>
            <a:r>
              <a:rPr lang="en-AU" sz="2000" b="1" dirty="0" smtClean="0">
                <a:solidFill>
                  <a:srgbClr val="CB6015"/>
                </a:solidFill>
              </a:rPr>
              <a:t>HEMINGWAY APP</a:t>
            </a:r>
          </a:p>
          <a:p>
            <a:pPr marL="0" indent="0">
              <a:buNone/>
            </a:pPr>
            <a:r>
              <a:rPr lang="en-AU" sz="1400" dirty="0">
                <a:hlinkClick r:id="rId4"/>
              </a:rPr>
              <a:t>http://www.hemingwayapp.com/</a:t>
            </a:r>
            <a:r>
              <a:rPr lang="en-AU" sz="1400" dirty="0"/>
              <a:t>   </a:t>
            </a:r>
            <a:endParaRPr lang="en-AU" sz="1400" b="1" dirty="0" smtClean="0">
              <a:solidFill>
                <a:srgbClr val="CB6015"/>
              </a:solidFill>
            </a:endParaRPr>
          </a:p>
          <a:p>
            <a:pPr marL="0" indent="0">
              <a:buNone/>
            </a:pPr>
            <a:r>
              <a:rPr lang="en-AU" sz="2000" dirty="0"/>
              <a:t>Hemingway App </a:t>
            </a:r>
            <a:r>
              <a:rPr lang="en-AU" sz="2000" dirty="0" smtClean="0"/>
              <a:t>can be used to make </a:t>
            </a:r>
            <a:r>
              <a:rPr lang="en-AU" sz="2000" dirty="0"/>
              <a:t>your writing bold and clear. The app highlights lengthy, complex sentences and common errors.</a:t>
            </a:r>
            <a:endParaRPr lang="en-AU" sz="2000" dirty="0" smtClean="0"/>
          </a:p>
          <a:p>
            <a:pPr marL="0" indent="0">
              <a:buNone/>
            </a:pPr>
            <a:endParaRPr lang="en-AU" sz="2000" b="1" dirty="0">
              <a:solidFill>
                <a:srgbClr val="CB6015"/>
              </a:solidFill>
            </a:endParaRPr>
          </a:p>
        </p:txBody>
      </p:sp>
      <p:pic>
        <p:nvPicPr>
          <p:cNvPr id="7" name="Picture 6"/>
          <p:cNvPicPr/>
          <p:nvPr/>
        </p:nvPicPr>
        <p:blipFill>
          <a:blip r:embed="rId5" cstate="print">
            <a:extLst>
              <a:ext uri="{28A0092B-C50C-407E-A947-70E740481C1C}">
                <a14:useLocalDpi xmlns:a14="http://schemas.microsoft.com/office/drawing/2010/main" val="0"/>
              </a:ext>
            </a:extLst>
          </a:blip>
          <a:stretch>
            <a:fillRect/>
          </a:stretch>
        </p:blipFill>
        <p:spPr>
          <a:xfrm>
            <a:off x="690086" y="2701889"/>
            <a:ext cx="9311640" cy="3524250"/>
          </a:xfrm>
          <a:prstGeom prst="rect">
            <a:avLst/>
          </a:prstGeom>
          <a:ln>
            <a:solidFill>
              <a:schemeClr val="tx1"/>
            </a:solidFill>
          </a:ln>
          <a:effectLst>
            <a:outerShdw blurRad="190500" algn="tl" rotWithShape="0">
              <a:srgbClr val="000000">
                <a:alpha val="70000"/>
              </a:srgbClr>
            </a:outerShdw>
          </a:effectLst>
        </p:spPr>
      </p:pic>
      <p:pic>
        <p:nvPicPr>
          <p:cNvPr id="10" name="Picture 9">
            <a:hlinkClick r:id="rId6" action="ppaction://hlinksldjump"/>
          </p:cNvPr>
          <p:cNvPicPr>
            <a:picLocks noChangeAspect="1"/>
          </p:cNvPicPr>
          <p:nvPr/>
        </p:nvPicPr>
        <p:blipFill>
          <a:blip r:embed="rId7"/>
          <a:stretch>
            <a:fillRect/>
          </a:stretch>
        </p:blipFill>
        <p:spPr>
          <a:xfrm>
            <a:off x="9873807" y="126823"/>
            <a:ext cx="543001" cy="543001"/>
          </a:xfrm>
          <a:prstGeom prst="rect">
            <a:avLst/>
          </a:prstGeom>
        </p:spPr>
      </p:pic>
    </p:spTree>
    <p:extLst>
      <p:ext uri="{BB962C8B-B14F-4D97-AF65-F5344CB8AC3E}">
        <p14:creationId xmlns:p14="http://schemas.microsoft.com/office/powerpoint/2010/main" val="213380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5062" y="402483"/>
            <a:ext cx="9221689" cy="738253"/>
          </a:xfrm>
        </p:spPr>
        <p:txBody>
          <a:bodyPr anchor="t">
            <a:normAutofit/>
          </a:bodyPr>
          <a:lstStyle/>
          <a:p>
            <a:r>
              <a:rPr lang="en-AU" sz="4000" b="1" dirty="0" smtClean="0">
                <a:solidFill>
                  <a:srgbClr val="CB6015"/>
                </a:solidFill>
              </a:rPr>
              <a:t>TOOLS AND REFERENCE MATERIAL</a:t>
            </a:r>
            <a:endParaRPr lang="en-AU" sz="4000" b="1" dirty="0">
              <a:solidFill>
                <a:srgbClr val="CB6015"/>
              </a:solidFill>
            </a:endParaRPr>
          </a:p>
        </p:txBody>
      </p:sp>
      <p:sp>
        <p:nvSpPr>
          <p:cNvPr id="3" name="Content Placeholder 2"/>
          <p:cNvSpPr>
            <a:spLocks noGrp="1"/>
          </p:cNvSpPr>
          <p:nvPr>
            <p:ph idx="1"/>
          </p:nvPr>
        </p:nvSpPr>
        <p:spPr>
          <a:xfrm>
            <a:off x="735062" y="1080000"/>
            <a:ext cx="9221689" cy="1581812"/>
          </a:xfrm>
        </p:spPr>
        <p:txBody>
          <a:bodyPr>
            <a:normAutofit/>
          </a:bodyPr>
          <a:lstStyle/>
          <a:p>
            <a:pPr marL="0" indent="0">
              <a:buNone/>
            </a:pPr>
            <a:r>
              <a:rPr lang="en-AU" sz="2000" b="1" dirty="0" smtClean="0">
                <a:solidFill>
                  <a:srgbClr val="CB6015"/>
                </a:solidFill>
              </a:rPr>
              <a:t>HEMINGWAY APP</a:t>
            </a:r>
            <a:endParaRPr lang="en-AU" sz="2000" dirty="0" smtClean="0"/>
          </a:p>
          <a:p>
            <a:pPr marL="0" indent="0">
              <a:buNone/>
            </a:pPr>
            <a:r>
              <a:rPr lang="en-AU" sz="1400" dirty="0">
                <a:hlinkClick r:id="rId3"/>
              </a:rPr>
              <a:t>http://www.hemingwayapp.com</a:t>
            </a:r>
            <a:r>
              <a:rPr lang="en-AU" sz="1400" dirty="0" smtClean="0">
                <a:hlinkClick r:id="rId3"/>
              </a:rPr>
              <a:t>/</a:t>
            </a:r>
            <a:r>
              <a:rPr lang="en-AU" sz="1400" dirty="0" smtClean="0"/>
              <a:t>   </a:t>
            </a:r>
            <a:endParaRPr lang="en-AU" sz="1400" dirty="0"/>
          </a:p>
        </p:txBody>
      </p:sp>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a:xfrm>
            <a:off x="690086" y="2067717"/>
            <a:ext cx="9311640" cy="3504864"/>
          </a:xfrm>
          <a:prstGeom prst="rect">
            <a:avLst/>
          </a:prstGeom>
          <a:ln>
            <a:solidFill>
              <a:schemeClr val="tx1"/>
            </a:solidFill>
          </a:ln>
          <a:effectLst>
            <a:outerShdw blurRad="190500" algn="tl" rotWithShape="0">
              <a:srgbClr val="000000">
                <a:alpha val="70000"/>
              </a:srgbClr>
            </a:outerShdw>
          </a:effectLst>
        </p:spPr>
      </p:pic>
      <p:pic>
        <p:nvPicPr>
          <p:cNvPr id="10" name="Picture 9">
            <a:hlinkClick r:id="rId5" action="ppaction://hlinksldjump"/>
          </p:cNvPr>
          <p:cNvPicPr>
            <a:picLocks noChangeAspect="1"/>
          </p:cNvPicPr>
          <p:nvPr/>
        </p:nvPicPr>
        <p:blipFill>
          <a:blip r:embed="rId6"/>
          <a:stretch>
            <a:fillRect/>
          </a:stretch>
        </p:blipFill>
        <p:spPr>
          <a:xfrm>
            <a:off x="9873807" y="126823"/>
            <a:ext cx="543001" cy="543001"/>
          </a:xfrm>
          <a:prstGeom prst="rect">
            <a:avLst/>
          </a:prstGeom>
        </p:spPr>
      </p:pic>
    </p:spTree>
    <p:extLst>
      <p:ext uri="{BB962C8B-B14F-4D97-AF65-F5344CB8AC3E}">
        <p14:creationId xmlns:p14="http://schemas.microsoft.com/office/powerpoint/2010/main" val="1721015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5062" y="402483"/>
            <a:ext cx="9221689" cy="738253"/>
          </a:xfrm>
        </p:spPr>
        <p:txBody>
          <a:bodyPr anchor="t">
            <a:normAutofit/>
          </a:bodyPr>
          <a:lstStyle/>
          <a:p>
            <a:r>
              <a:rPr lang="en-AU" sz="4000" b="1" dirty="0" smtClean="0">
                <a:solidFill>
                  <a:srgbClr val="CB6015"/>
                </a:solidFill>
              </a:rPr>
              <a:t>TOOLS AND REFERENCE MATERIAL</a:t>
            </a:r>
            <a:endParaRPr lang="en-AU" sz="4000" b="1" dirty="0">
              <a:solidFill>
                <a:srgbClr val="CB6015"/>
              </a:solidFill>
            </a:endParaRPr>
          </a:p>
        </p:txBody>
      </p:sp>
      <p:sp>
        <p:nvSpPr>
          <p:cNvPr id="3" name="Content Placeholder 2"/>
          <p:cNvSpPr>
            <a:spLocks noGrp="1"/>
          </p:cNvSpPr>
          <p:nvPr>
            <p:ph idx="1"/>
          </p:nvPr>
        </p:nvSpPr>
        <p:spPr>
          <a:xfrm>
            <a:off x="735062" y="1080000"/>
            <a:ext cx="9221689" cy="1581812"/>
          </a:xfrm>
        </p:spPr>
        <p:txBody>
          <a:bodyPr>
            <a:normAutofit/>
          </a:bodyPr>
          <a:lstStyle/>
          <a:p>
            <a:pPr marL="0" indent="0">
              <a:buNone/>
            </a:pPr>
            <a:r>
              <a:rPr lang="en-AU" sz="2000" b="1" dirty="0" smtClean="0">
                <a:solidFill>
                  <a:srgbClr val="CB6015"/>
                </a:solidFill>
              </a:rPr>
              <a:t>HEMINGWAY APP</a:t>
            </a:r>
          </a:p>
          <a:p>
            <a:pPr marL="0" indent="0">
              <a:buNone/>
            </a:pPr>
            <a:r>
              <a:rPr lang="en-AU" sz="1400" dirty="0">
                <a:hlinkClick r:id="rId3"/>
              </a:rPr>
              <a:t>http://www.hemingwayapp.com</a:t>
            </a:r>
            <a:r>
              <a:rPr lang="en-AU" sz="1400" dirty="0" smtClean="0">
                <a:hlinkClick r:id="rId3"/>
              </a:rPr>
              <a:t>/</a:t>
            </a:r>
            <a:r>
              <a:rPr lang="en-AU" sz="1400" dirty="0" smtClean="0"/>
              <a:t>   </a:t>
            </a:r>
          </a:p>
          <a:p>
            <a:pPr marL="0" indent="0">
              <a:buNone/>
            </a:pPr>
            <a:endParaRPr lang="en-AU" sz="2000" b="1" dirty="0">
              <a:solidFill>
                <a:srgbClr val="CB6015"/>
              </a:solidFill>
            </a:endParaRPr>
          </a:p>
        </p:txBody>
      </p:sp>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690086" y="2062291"/>
            <a:ext cx="9311639" cy="3487119"/>
          </a:xfrm>
          <a:prstGeom prst="rect">
            <a:avLst/>
          </a:prstGeom>
          <a:ln>
            <a:solidFill>
              <a:schemeClr val="tx1"/>
            </a:solidFill>
          </a:ln>
          <a:effectLst>
            <a:outerShdw blurRad="190500" algn="tl" rotWithShape="0">
              <a:srgbClr val="000000">
                <a:alpha val="70000"/>
              </a:srgbClr>
            </a:outerShdw>
          </a:effectLst>
        </p:spPr>
      </p:pic>
      <p:pic>
        <p:nvPicPr>
          <p:cNvPr id="10" name="Picture 9">
            <a:hlinkClick r:id="rId5" action="ppaction://hlinksldjump"/>
          </p:cNvPr>
          <p:cNvPicPr>
            <a:picLocks noChangeAspect="1"/>
          </p:cNvPicPr>
          <p:nvPr/>
        </p:nvPicPr>
        <p:blipFill>
          <a:blip r:embed="rId6"/>
          <a:stretch>
            <a:fillRect/>
          </a:stretch>
        </p:blipFill>
        <p:spPr>
          <a:xfrm>
            <a:off x="9873807" y="126823"/>
            <a:ext cx="543001" cy="543001"/>
          </a:xfrm>
          <a:prstGeom prst="rect">
            <a:avLst/>
          </a:prstGeom>
        </p:spPr>
      </p:pic>
    </p:spTree>
    <p:extLst>
      <p:ext uri="{BB962C8B-B14F-4D97-AF65-F5344CB8AC3E}">
        <p14:creationId xmlns:p14="http://schemas.microsoft.com/office/powerpoint/2010/main" val="139941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5062" y="402483"/>
            <a:ext cx="9221689" cy="738253"/>
          </a:xfrm>
        </p:spPr>
        <p:txBody>
          <a:bodyPr anchor="t">
            <a:normAutofit/>
          </a:bodyPr>
          <a:lstStyle/>
          <a:p>
            <a:r>
              <a:rPr lang="en-AU" sz="4000" b="1" dirty="0">
                <a:solidFill>
                  <a:srgbClr val="CB6015"/>
                </a:solidFill>
              </a:rPr>
              <a:t>HOLD POINTS AND WITNESS POINTS</a:t>
            </a:r>
          </a:p>
        </p:txBody>
      </p:sp>
      <p:sp>
        <p:nvSpPr>
          <p:cNvPr id="3" name="Content Placeholder 2"/>
          <p:cNvSpPr>
            <a:spLocks noGrp="1"/>
          </p:cNvSpPr>
          <p:nvPr>
            <p:ph idx="1"/>
          </p:nvPr>
        </p:nvSpPr>
        <p:spPr>
          <a:xfrm>
            <a:off x="735062" y="1080000"/>
            <a:ext cx="9221689" cy="4796544"/>
          </a:xfrm>
        </p:spPr>
        <p:txBody>
          <a:bodyPr>
            <a:normAutofit/>
          </a:bodyPr>
          <a:lstStyle/>
          <a:p>
            <a:pPr marL="0" indent="0" algn="just">
              <a:buNone/>
            </a:pPr>
            <a:r>
              <a:rPr lang="en-AU" sz="2000" dirty="0" smtClean="0">
                <a:solidFill>
                  <a:srgbClr val="CB6015"/>
                </a:solidFill>
              </a:rPr>
              <a:t>Hold </a:t>
            </a:r>
            <a:r>
              <a:rPr lang="en-AU" sz="2000" dirty="0">
                <a:solidFill>
                  <a:srgbClr val="CB6015"/>
                </a:solidFill>
              </a:rPr>
              <a:t>Points </a:t>
            </a:r>
            <a:r>
              <a:rPr lang="en-AU" sz="2000" dirty="0"/>
              <a:t>and </a:t>
            </a:r>
            <a:r>
              <a:rPr lang="en-AU" sz="2000" dirty="0">
                <a:solidFill>
                  <a:srgbClr val="CB6015"/>
                </a:solidFill>
              </a:rPr>
              <a:t>Witness Points </a:t>
            </a:r>
            <a:r>
              <a:rPr lang="en-AU" sz="2000" dirty="0"/>
              <a:t>are construction stages which may need additional inspection, verification and documentation</a:t>
            </a:r>
            <a:r>
              <a:rPr lang="en-AU" sz="2000" dirty="0" smtClean="0"/>
              <a:t>.</a:t>
            </a:r>
          </a:p>
          <a:p>
            <a:pPr marL="0" indent="0" algn="just">
              <a:buNone/>
            </a:pPr>
            <a:r>
              <a:rPr lang="en-AU" sz="2000" dirty="0">
                <a:solidFill>
                  <a:srgbClr val="CB6015"/>
                </a:solidFill>
              </a:rPr>
              <a:t>HOLD POINT</a:t>
            </a:r>
          </a:p>
          <a:p>
            <a:pPr marL="0" indent="0" algn="just">
              <a:buNone/>
            </a:pPr>
            <a:r>
              <a:rPr lang="en-AU" sz="2000" dirty="0"/>
              <a:t>A </a:t>
            </a:r>
            <a:r>
              <a:rPr lang="en-AU" sz="2000" dirty="0">
                <a:solidFill>
                  <a:srgbClr val="CB6015"/>
                </a:solidFill>
              </a:rPr>
              <a:t>Hold Point </a:t>
            </a:r>
            <a:r>
              <a:rPr lang="en-AU" sz="2000" dirty="0"/>
              <a:t>is a mandatory verification point beyond which a work process cannot proceed without authorisation by the </a:t>
            </a:r>
            <a:r>
              <a:rPr lang="en-AU" sz="2000" dirty="0" smtClean="0"/>
              <a:t>Superintendent.</a:t>
            </a:r>
            <a:endParaRPr lang="en-AU" sz="2000" dirty="0"/>
          </a:p>
          <a:p>
            <a:pPr marL="0" indent="0" algn="just">
              <a:buNone/>
            </a:pPr>
            <a:r>
              <a:rPr lang="en-AU" sz="2000" dirty="0">
                <a:solidFill>
                  <a:srgbClr val="CB6015"/>
                </a:solidFill>
              </a:rPr>
              <a:t>Hold Points </a:t>
            </a:r>
            <a:r>
              <a:rPr lang="en-AU" sz="2000" dirty="0"/>
              <a:t>are usually assigned to those critical aspects of the work that cannot be inspected or corrected at a later stage.</a:t>
            </a:r>
          </a:p>
          <a:p>
            <a:pPr marL="0" indent="0" algn="just">
              <a:buNone/>
            </a:pPr>
            <a:r>
              <a:rPr lang="en-AU" sz="2000" dirty="0"/>
              <a:t>The relevant work cannot proceed until the </a:t>
            </a:r>
            <a:r>
              <a:rPr lang="en-AU" sz="2000" dirty="0" err="1" smtClean="0"/>
              <a:t>Superintendentis</a:t>
            </a:r>
            <a:r>
              <a:rPr lang="en-AU" sz="2000" dirty="0" smtClean="0"/>
              <a:t> </a:t>
            </a:r>
            <a:r>
              <a:rPr lang="en-AU" sz="2000" dirty="0"/>
              <a:t>able to verify the quality of the completed work and releases the Hold Point.</a:t>
            </a:r>
          </a:p>
          <a:p>
            <a:pPr marL="0" indent="0" algn="just">
              <a:buNone/>
            </a:pPr>
            <a:r>
              <a:rPr lang="en-AU" sz="2000" dirty="0"/>
              <a:t>Use </a:t>
            </a:r>
            <a:r>
              <a:rPr lang="en-AU" sz="2000" dirty="0">
                <a:solidFill>
                  <a:srgbClr val="CB6015"/>
                </a:solidFill>
              </a:rPr>
              <a:t>Hold Points </a:t>
            </a:r>
            <a:r>
              <a:rPr lang="en-AU" sz="2000" dirty="0"/>
              <a:t>sparingly as each potentially affects project duration and cost.</a:t>
            </a:r>
          </a:p>
          <a:p>
            <a:pPr marL="0" indent="0">
              <a:buNone/>
            </a:pPr>
            <a:endParaRPr lang="en-AU" sz="2000" dirty="0" smtClean="0"/>
          </a:p>
          <a:p>
            <a:pPr marL="0" indent="0">
              <a:buNone/>
            </a:pPr>
            <a:endParaRPr lang="en-AU" sz="2000" b="1" dirty="0">
              <a:solidFill>
                <a:srgbClr val="CB6015"/>
              </a:solidFill>
            </a:endParaRPr>
          </a:p>
        </p:txBody>
      </p:sp>
      <p:pic>
        <p:nvPicPr>
          <p:cNvPr id="8" name="Picture 7">
            <a:hlinkClick r:id="rId3" action="ppaction://hlinksldjump"/>
          </p:cNvPr>
          <p:cNvPicPr>
            <a:picLocks noChangeAspect="1"/>
          </p:cNvPicPr>
          <p:nvPr/>
        </p:nvPicPr>
        <p:blipFill>
          <a:blip r:embed="rId4"/>
          <a:stretch>
            <a:fillRect/>
          </a:stretch>
        </p:blipFill>
        <p:spPr>
          <a:xfrm>
            <a:off x="9873807" y="126823"/>
            <a:ext cx="543001" cy="543001"/>
          </a:xfrm>
          <a:prstGeom prst="rect">
            <a:avLst/>
          </a:prstGeom>
        </p:spPr>
      </p:pic>
    </p:spTree>
    <p:extLst>
      <p:ext uri="{BB962C8B-B14F-4D97-AF65-F5344CB8AC3E}">
        <p14:creationId xmlns:p14="http://schemas.microsoft.com/office/powerpoint/2010/main" val="307432161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5062" y="402483"/>
            <a:ext cx="9221689" cy="738253"/>
          </a:xfrm>
        </p:spPr>
        <p:txBody>
          <a:bodyPr anchor="t">
            <a:normAutofit/>
          </a:bodyPr>
          <a:lstStyle/>
          <a:p>
            <a:r>
              <a:rPr lang="en-AU" sz="4000" b="1">
                <a:solidFill>
                  <a:srgbClr val="CB6015"/>
                </a:solidFill>
              </a:rPr>
              <a:t>HOLD POINTS AND WITNESS POINTS</a:t>
            </a:r>
            <a:endParaRPr lang="en-AU" sz="4000" b="1" dirty="0">
              <a:solidFill>
                <a:srgbClr val="CB6015"/>
              </a:solidFill>
            </a:endParaRPr>
          </a:p>
        </p:txBody>
      </p:sp>
      <p:sp>
        <p:nvSpPr>
          <p:cNvPr id="3" name="Content Placeholder 2"/>
          <p:cNvSpPr>
            <a:spLocks noGrp="1"/>
          </p:cNvSpPr>
          <p:nvPr>
            <p:ph idx="1"/>
          </p:nvPr>
        </p:nvSpPr>
        <p:spPr>
          <a:xfrm>
            <a:off x="735062" y="1080000"/>
            <a:ext cx="9221689" cy="4796544"/>
          </a:xfrm>
        </p:spPr>
        <p:txBody>
          <a:bodyPr>
            <a:normAutofit/>
          </a:bodyPr>
          <a:lstStyle/>
          <a:p>
            <a:pPr marL="0" indent="0" algn="just">
              <a:buNone/>
            </a:pPr>
            <a:r>
              <a:rPr lang="en-AU" sz="2000" dirty="0" smtClean="0">
                <a:solidFill>
                  <a:srgbClr val="CB6015"/>
                </a:solidFill>
              </a:rPr>
              <a:t>WITNESS </a:t>
            </a:r>
            <a:r>
              <a:rPr lang="en-AU" sz="2000" dirty="0">
                <a:solidFill>
                  <a:srgbClr val="CB6015"/>
                </a:solidFill>
              </a:rPr>
              <a:t>POINT</a:t>
            </a:r>
          </a:p>
          <a:p>
            <a:pPr marL="0" indent="0" algn="just">
              <a:buNone/>
            </a:pPr>
            <a:r>
              <a:rPr lang="en-AU" sz="2000" dirty="0"/>
              <a:t>A </a:t>
            </a:r>
            <a:r>
              <a:rPr lang="en-AU" sz="2000" dirty="0">
                <a:solidFill>
                  <a:srgbClr val="CB6015"/>
                </a:solidFill>
              </a:rPr>
              <a:t>Witness Point </a:t>
            </a:r>
            <a:r>
              <a:rPr lang="en-AU" sz="2000" dirty="0"/>
              <a:t>is an identified point in the work process where the </a:t>
            </a:r>
            <a:r>
              <a:rPr lang="en-AU" sz="2000" dirty="0" smtClean="0"/>
              <a:t>Superintendent may </a:t>
            </a:r>
            <a:r>
              <a:rPr lang="en-AU" sz="2000" dirty="0"/>
              <a:t>review, witness, inspect or undertake tests on any component, method or process of works. </a:t>
            </a:r>
          </a:p>
          <a:p>
            <a:pPr marL="0" indent="0" algn="just">
              <a:buNone/>
            </a:pPr>
            <a:r>
              <a:rPr lang="en-AU" sz="2000" dirty="0"/>
              <a:t>The contractor is required to notify the Superintendent who may or may not take the opportunity. The subsequent activity however, may proceed.</a:t>
            </a:r>
          </a:p>
          <a:p>
            <a:pPr marL="0" indent="0">
              <a:buNone/>
            </a:pPr>
            <a:endParaRPr lang="en-AU" sz="2000" dirty="0" smtClean="0"/>
          </a:p>
          <a:p>
            <a:pPr marL="0" indent="0">
              <a:buNone/>
            </a:pPr>
            <a:endParaRPr lang="en-AU" sz="2000" b="1" dirty="0">
              <a:solidFill>
                <a:srgbClr val="CB6015"/>
              </a:solidFill>
            </a:endParaRPr>
          </a:p>
        </p:txBody>
      </p:sp>
      <p:pic>
        <p:nvPicPr>
          <p:cNvPr id="8" name="Picture 7">
            <a:hlinkClick r:id="rId4" action="ppaction://hlinksldjump"/>
          </p:cNvPr>
          <p:cNvPicPr>
            <a:picLocks noChangeAspect="1"/>
          </p:cNvPicPr>
          <p:nvPr/>
        </p:nvPicPr>
        <p:blipFill>
          <a:blip r:embed="rId5"/>
          <a:stretch>
            <a:fillRect/>
          </a:stretch>
        </p:blipFill>
        <p:spPr>
          <a:xfrm>
            <a:off x="9873807" y="126823"/>
            <a:ext cx="543001" cy="543001"/>
          </a:xfrm>
          <a:prstGeom prst="rect">
            <a:avLst/>
          </a:prstGeom>
        </p:spPr>
      </p:pic>
    </p:spTree>
    <p:extLst>
      <p:ext uri="{BB962C8B-B14F-4D97-AF65-F5344CB8AC3E}">
        <p14:creationId xmlns:p14="http://schemas.microsoft.com/office/powerpoint/2010/main" val="428743023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5062" y="402483"/>
            <a:ext cx="9221689" cy="738253"/>
          </a:xfrm>
        </p:spPr>
        <p:txBody>
          <a:bodyPr anchor="t">
            <a:normAutofit/>
          </a:bodyPr>
          <a:lstStyle/>
          <a:p>
            <a:r>
              <a:rPr lang="en-AU" sz="4000" b="1" dirty="0" smtClean="0">
                <a:solidFill>
                  <a:srgbClr val="CB6015"/>
                </a:solidFill>
              </a:rPr>
              <a:t>BIBLIOGRAPHY</a:t>
            </a:r>
            <a:endParaRPr lang="en-AU" sz="4000" b="1" dirty="0">
              <a:solidFill>
                <a:srgbClr val="CB6015"/>
              </a:solidFill>
            </a:endParaRPr>
          </a:p>
        </p:txBody>
      </p:sp>
      <p:sp>
        <p:nvSpPr>
          <p:cNvPr id="3" name="Content Placeholder 2"/>
          <p:cNvSpPr>
            <a:spLocks noGrp="1"/>
          </p:cNvSpPr>
          <p:nvPr>
            <p:ph idx="1"/>
          </p:nvPr>
        </p:nvSpPr>
        <p:spPr>
          <a:xfrm>
            <a:off x="735062" y="1080000"/>
            <a:ext cx="9221689" cy="4796544"/>
          </a:xfrm>
        </p:spPr>
        <p:txBody>
          <a:bodyPr>
            <a:normAutofit/>
          </a:bodyPr>
          <a:lstStyle/>
          <a:p>
            <a:pPr marL="0" indent="0">
              <a:buNone/>
            </a:pPr>
            <a:r>
              <a:rPr lang="en-AU" sz="2000" b="1" dirty="0" smtClean="0">
                <a:solidFill>
                  <a:srgbClr val="CB6015"/>
                </a:solidFill>
              </a:rPr>
              <a:t>REFERENCE</a:t>
            </a:r>
          </a:p>
          <a:p>
            <a:pPr marL="0" indent="0">
              <a:buNone/>
            </a:pPr>
            <a:r>
              <a:rPr lang="en-AU" sz="2000" dirty="0"/>
              <a:t>NATSPEC </a:t>
            </a:r>
            <a:r>
              <a:rPr lang="en-AU" sz="1400" dirty="0">
                <a:hlinkClick r:id="rId4"/>
              </a:rPr>
              <a:t>https://www.natspec.com.au</a:t>
            </a:r>
            <a:r>
              <a:rPr lang="en-AU" sz="1400" dirty="0" smtClean="0">
                <a:hlinkClick r:id="rId4"/>
              </a:rPr>
              <a:t>/</a:t>
            </a:r>
            <a:r>
              <a:rPr lang="en-AU" sz="1400" dirty="0" smtClean="0"/>
              <a:t>  </a:t>
            </a:r>
            <a:endParaRPr lang="en-AU" sz="1400" dirty="0"/>
          </a:p>
          <a:p>
            <a:pPr marL="0" indent="0">
              <a:buNone/>
            </a:pPr>
            <a:r>
              <a:rPr lang="en-AU" sz="2000" dirty="0"/>
              <a:t>Developing Specifications - Queensland </a:t>
            </a:r>
            <a:r>
              <a:rPr lang="en-AU" sz="2000" dirty="0" smtClean="0"/>
              <a:t>Government.</a:t>
            </a:r>
            <a:endParaRPr lang="en-AU" sz="2000" dirty="0"/>
          </a:p>
          <a:p>
            <a:pPr marL="0" indent="0">
              <a:buNone/>
            </a:pPr>
            <a:r>
              <a:rPr lang="en-AU" sz="2000" dirty="0"/>
              <a:t>Guide to Writing Specifications, Masterspec, New </a:t>
            </a:r>
            <a:r>
              <a:rPr lang="en-AU" sz="2000" dirty="0" smtClean="0"/>
              <a:t>Zealand.</a:t>
            </a:r>
            <a:endParaRPr lang="en-AU" sz="2000" dirty="0"/>
          </a:p>
          <a:p>
            <a:pPr marL="0" indent="0">
              <a:buNone/>
            </a:pPr>
            <a:r>
              <a:rPr lang="en-AU" sz="2000" dirty="0"/>
              <a:t>Specification and Writing Style Manual, Oregon Department of Transportation, </a:t>
            </a:r>
            <a:r>
              <a:rPr lang="en-AU" sz="2000" dirty="0" smtClean="0"/>
              <a:t>USA.</a:t>
            </a:r>
            <a:endParaRPr lang="en-AU" sz="2000" dirty="0"/>
          </a:p>
          <a:p>
            <a:pPr marL="0" indent="0">
              <a:buNone/>
            </a:pPr>
            <a:r>
              <a:rPr lang="en-AU" sz="2000" dirty="0"/>
              <a:t>Specification Style Guide, California Department of Transportation, </a:t>
            </a:r>
            <a:r>
              <a:rPr lang="en-AU" sz="2000" dirty="0" smtClean="0"/>
              <a:t>USA.</a:t>
            </a:r>
            <a:endParaRPr lang="en-AU" sz="2000" dirty="0"/>
          </a:p>
          <a:p>
            <a:pPr marL="0" indent="0">
              <a:buNone/>
            </a:pPr>
            <a:r>
              <a:rPr lang="en-AU" sz="2000" dirty="0"/>
              <a:t>A Guide to Writing Specifications, Los Angeles Unified School District, </a:t>
            </a:r>
            <a:r>
              <a:rPr lang="en-AU" sz="2000" dirty="0" smtClean="0"/>
              <a:t>USA.</a:t>
            </a:r>
            <a:endParaRPr lang="en-AU" sz="2000" dirty="0"/>
          </a:p>
          <a:p>
            <a:pPr marL="0" indent="0">
              <a:buNone/>
            </a:pPr>
            <a:r>
              <a:rPr lang="en-AU" sz="2000" dirty="0"/>
              <a:t>Writing Better Technical Specifications, G Covey &amp; G Faber, Somerset, </a:t>
            </a:r>
            <a:r>
              <a:rPr lang="en-AU" sz="2000" dirty="0" smtClean="0"/>
              <a:t>Tasmania.</a:t>
            </a:r>
            <a:endParaRPr lang="en-AU" sz="2000" dirty="0"/>
          </a:p>
          <a:p>
            <a:pPr marL="0" indent="0">
              <a:buNone/>
            </a:pPr>
            <a:r>
              <a:rPr lang="en-AU" sz="2000" dirty="0" smtClean="0"/>
              <a:t>Hemingway </a:t>
            </a:r>
            <a:r>
              <a:rPr lang="en-AU" sz="2000" dirty="0"/>
              <a:t>app </a:t>
            </a:r>
            <a:r>
              <a:rPr lang="en-AU" sz="1400" dirty="0">
                <a:hlinkClick r:id="rId5"/>
              </a:rPr>
              <a:t>http://www.hemingwayapp.com</a:t>
            </a:r>
            <a:r>
              <a:rPr lang="en-AU" sz="1400" dirty="0" smtClean="0">
                <a:hlinkClick r:id="rId5"/>
              </a:rPr>
              <a:t>/</a:t>
            </a:r>
            <a:r>
              <a:rPr lang="en-AU" sz="1400" dirty="0" smtClean="0"/>
              <a:t>  </a:t>
            </a:r>
            <a:endParaRPr lang="en-AU" sz="1400" dirty="0"/>
          </a:p>
          <a:p>
            <a:pPr marL="0" indent="0">
              <a:buNone/>
            </a:pPr>
            <a:endParaRPr lang="en-AU" sz="2000" b="1" dirty="0" smtClean="0">
              <a:solidFill>
                <a:srgbClr val="CB6015"/>
              </a:solidFill>
            </a:endParaRPr>
          </a:p>
          <a:p>
            <a:pPr marL="0" indent="0">
              <a:buNone/>
            </a:pPr>
            <a:endParaRPr lang="en-AU" sz="2000" b="1" dirty="0">
              <a:solidFill>
                <a:srgbClr val="CB6015"/>
              </a:solidFill>
            </a:endParaRPr>
          </a:p>
        </p:txBody>
      </p:sp>
      <p:pic>
        <p:nvPicPr>
          <p:cNvPr id="8" name="Picture 7">
            <a:hlinkClick r:id="rId6" action="ppaction://hlinksldjump"/>
          </p:cNvPr>
          <p:cNvPicPr>
            <a:picLocks noChangeAspect="1"/>
          </p:cNvPicPr>
          <p:nvPr/>
        </p:nvPicPr>
        <p:blipFill>
          <a:blip r:embed="rId7"/>
          <a:stretch>
            <a:fillRect/>
          </a:stretch>
        </p:blipFill>
        <p:spPr>
          <a:xfrm>
            <a:off x="9873807" y="126823"/>
            <a:ext cx="543001" cy="543001"/>
          </a:xfrm>
          <a:prstGeom prst="rect">
            <a:avLst/>
          </a:prstGeom>
        </p:spPr>
      </p:pic>
    </p:spTree>
    <p:extLst>
      <p:ext uri="{BB962C8B-B14F-4D97-AF65-F5344CB8AC3E}">
        <p14:creationId xmlns:p14="http://schemas.microsoft.com/office/powerpoint/2010/main" val="127956222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5062" y="402483"/>
            <a:ext cx="9221689" cy="738253"/>
          </a:xfrm>
        </p:spPr>
        <p:txBody>
          <a:bodyPr anchor="t">
            <a:normAutofit/>
          </a:bodyPr>
          <a:lstStyle/>
          <a:p>
            <a:r>
              <a:rPr lang="en-AU" sz="4000" b="1" dirty="0" smtClean="0">
                <a:solidFill>
                  <a:srgbClr val="CB6015"/>
                </a:solidFill>
              </a:rPr>
              <a:t>QUESTIONS?</a:t>
            </a:r>
            <a:endParaRPr lang="en-AU" sz="4000" b="1" dirty="0">
              <a:solidFill>
                <a:srgbClr val="CB6015"/>
              </a:solidFill>
            </a:endParaRPr>
          </a:p>
        </p:txBody>
      </p:sp>
      <p:pic>
        <p:nvPicPr>
          <p:cNvPr id="8" name="Picture 7">
            <a:hlinkClick r:id="rId4" action="ppaction://hlinksldjump"/>
          </p:cNvPr>
          <p:cNvPicPr>
            <a:picLocks noChangeAspect="1"/>
          </p:cNvPicPr>
          <p:nvPr/>
        </p:nvPicPr>
        <p:blipFill>
          <a:blip r:embed="rId5"/>
          <a:stretch>
            <a:fillRect/>
          </a:stretch>
        </p:blipFill>
        <p:spPr>
          <a:xfrm>
            <a:off x="9873807" y="126823"/>
            <a:ext cx="543001" cy="543001"/>
          </a:xfrm>
          <a:prstGeom prst="rect">
            <a:avLst/>
          </a:prstGeom>
        </p:spPr>
      </p:pic>
      <p:pic>
        <p:nvPicPr>
          <p:cNvPr id="6" name="Picture 5"/>
          <p:cNvPicPr>
            <a:picLocks noChangeAspect="1"/>
          </p:cNvPicPr>
          <p:nvPr/>
        </p:nvPicPr>
        <p:blipFill>
          <a:blip r:embed="rId6"/>
          <a:stretch>
            <a:fillRect/>
          </a:stretch>
        </p:blipFill>
        <p:spPr>
          <a:xfrm>
            <a:off x="1" y="1161747"/>
            <a:ext cx="10691812" cy="5345907"/>
          </a:xfrm>
          <a:prstGeom prst="rect">
            <a:avLst/>
          </a:prstGeom>
        </p:spPr>
      </p:pic>
    </p:spTree>
    <p:extLst>
      <p:ext uri="{BB962C8B-B14F-4D97-AF65-F5344CB8AC3E}">
        <p14:creationId xmlns:p14="http://schemas.microsoft.com/office/powerpoint/2010/main" val="17994202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5062" y="402483"/>
            <a:ext cx="9221689" cy="738253"/>
          </a:xfrm>
        </p:spPr>
        <p:txBody>
          <a:bodyPr anchor="t">
            <a:normAutofit/>
          </a:bodyPr>
          <a:lstStyle/>
          <a:p>
            <a:r>
              <a:rPr lang="en-AU" sz="4000" b="1" dirty="0" smtClean="0">
                <a:solidFill>
                  <a:srgbClr val="CB6015"/>
                </a:solidFill>
              </a:rPr>
              <a:t>SPECIFICATION SERVICES</a:t>
            </a:r>
            <a:endParaRPr lang="en-AU" sz="4000" b="1" dirty="0">
              <a:solidFill>
                <a:srgbClr val="CB6015"/>
              </a:solidFill>
            </a:endParaRPr>
          </a:p>
        </p:txBody>
      </p:sp>
      <p:sp>
        <p:nvSpPr>
          <p:cNvPr id="3" name="Content Placeholder 2"/>
          <p:cNvSpPr>
            <a:spLocks noGrp="1"/>
          </p:cNvSpPr>
          <p:nvPr>
            <p:ph idx="1"/>
          </p:nvPr>
        </p:nvSpPr>
        <p:spPr>
          <a:xfrm>
            <a:off x="735062" y="1080000"/>
            <a:ext cx="9221689" cy="5681803"/>
          </a:xfrm>
        </p:spPr>
        <p:txBody>
          <a:bodyPr>
            <a:normAutofit fontScale="92500" lnSpcReduction="20000"/>
          </a:bodyPr>
          <a:lstStyle/>
          <a:p>
            <a:pPr marL="0" indent="0">
              <a:buNone/>
            </a:pPr>
            <a:r>
              <a:rPr lang="en-AU" sz="2400" b="1" dirty="0">
                <a:solidFill>
                  <a:srgbClr val="CB6015"/>
                </a:solidFill>
              </a:rPr>
              <a:t>RECENT UPDATES:</a:t>
            </a:r>
          </a:p>
          <a:p>
            <a:pPr marL="0" indent="0" algn="just">
              <a:buNone/>
            </a:pPr>
            <a:r>
              <a:rPr lang="en-AU" sz="2200" dirty="0" smtClean="0">
                <a:solidFill>
                  <a:srgbClr val="CB6015"/>
                </a:solidFill>
              </a:rPr>
              <a:t>STANDARD </a:t>
            </a:r>
            <a:r>
              <a:rPr lang="en-AU" sz="2200" dirty="0">
                <a:solidFill>
                  <a:srgbClr val="CB6015"/>
                </a:solidFill>
              </a:rPr>
              <a:t>SPECIFICATION ROADWORKS REFERENCE BOOK</a:t>
            </a:r>
          </a:p>
          <a:p>
            <a:pPr marL="0" indent="0" algn="just">
              <a:lnSpc>
                <a:spcPct val="120000"/>
              </a:lnSpc>
              <a:buNone/>
            </a:pPr>
            <a:r>
              <a:rPr lang="en-AU" sz="2200" dirty="0" smtClean="0"/>
              <a:t>Provision For Traffic:</a:t>
            </a:r>
          </a:p>
          <a:p>
            <a:pPr lvl="1" algn="just"/>
            <a:r>
              <a:rPr lang="en-AU" sz="2200" dirty="0" smtClean="0">
                <a:solidFill>
                  <a:srgbClr val="CB6015"/>
                </a:solidFill>
              </a:rPr>
              <a:t>Ownership </a:t>
            </a:r>
            <a:r>
              <a:rPr lang="en-AU" sz="2200" dirty="0">
                <a:solidFill>
                  <a:srgbClr val="CB6015"/>
                </a:solidFill>
              </a:rPr>
              <a:t>markings on temporary traffic control signs and devices. </a:t>
            </a:r>
            <a:r>
              <a:rPr lang="en-AU" sz="2200" dirty="0"/>
              <a:t>New clause </a:t>
            </a:r>
            <a:r>
              <a:rPr lang="en-AU" sz="2200" dirty="0" smtClean="0"/>
              <a:t>on marking </a:t>
            </a:r>
            <a:r>
              <a:rPr lang="en-AU" sz="2200" dirty="0"/>
              <a:t>requirements on the backs of signs. Advertising markings are not permitted.</a:t>
            </a:r>
          </a:p>
          <a:p>
            <a:pPr lvl="1" algn="just"/>
            <a:r>
              <a:rPr lang="en-AU" sz="2200" dirty="0" smtClean="0">
                <a:solidFill>
                  <a:srgbClr val="CB6015"/>
                </a:solidFill>
              </a:rPr>
              <a:t>Clean </a:t>
            </a:r>
            <a:r>
              <a:rPr lang="en-AU" sz="2200" dirty="0">
                <a:solidFill>
                  <a:srgbClr val="CB6015"/>
                </a:solidFill>
              </a:rPr>
              <a:t>Up of Tracked Materials. </a:t>
            </a:r>
            <a:r>
              <a:rPr lang="en-AU" sz="2200" dirty="0"/>
              <a:t>New clause to remove tracked materials such as dirt, mud, and other detritus, from the </a:t>
            </a:r>
            <a:r>
              <a:rPr lang="en-AU" sz="2200" dirty="0" smtClean="0"/>
              <a:t>work zone </a:t>
            </a:r>
            <a:r>
              <a:rPr lang="en-AU" sz="2200" dirty="0"/>
              <a:t>immediately.</a:t>
            </a:r>
          </a:p>
          <a:p>
            <a:pPr lvl="1" algn="just"/>
            <a:r>
              <a:rPr lang="en-AU" sz="2200" dirty="0" smtClean="0">
                <a:solidFill>
                  <a:srgbClr val="CB6015"/>
                </a:solidFill>
              </a:rPr>
              <a:t>Signs </a:t>
            </a:r>
            <a:r>
              <a:rPr lang="en-AU" sz="2200" dirty="0">
                <a:solidFill>
                  <a:srgbClr val="CB6015"/>
                </a:solidFill>
              </a:rPr>
              <a:t>and Devices Not In Use. </a:t>
            </a:r>
            <a:r>
              <a:rPr lang="en-AU" sz="2200" dirty="0"/>
              <a:t>New clause not leave signs and devices in the </a:t>
            </a:r>
            <a:r>
              <a:rPr lang="en-AU" sz="2200" dirty="0" smtClean="0"/>
              <a:t>Work zone </a:t>
            </a:r>
            <a:r>
              <a:rPr lang="en-AU" sz="2200" dirty="0"/>
              <a:t>if they are not in use.</a:t>
            </a:r>
          </a:p>
          <a:p>
            <a:pPr lvl="1" algn="just"/>
            <a:r>
              <a:rPr lang="en-AU" sz="2200" dirty="0" smtClean="0">
                <a:solidFill>
                  <a:srgbClr val="CB6015"/>
                </a:solidFill>
              </a:rPr>
              <a:t>Reinstatement </a:t>
            </a:r>
            <a:r>
              <a:rPr lang="en-AU" sz="2200" dirty="0">
                <a:solidFill>
                  <a:srgbClr val="CB6015"/>
                </a:solidFill>
              </a:rPr>
              <a:t>of Signs and Devices. </a:t>
            </a:r>
            <a:r>
              <a:rPr lang="en-AU" sz="2200" dirty="0"/>
              <a:t>New clause to check all signage and devices after any severe weather event and to reinstate them.</a:t>
            </a:r>
          </a:p>
          <a:p>
            <a:pPr lvl="1" algn="just"/>
            <a:r>
              <a:rPr lang="en-AU" sz="2200" dirty="0" smtClean="0">
                <a:solidFill>
                  <a:srgbClr val="CB6015"/>
                </a:solidFill>
              </a:rPr>
              <a:t>Traffic </a:t>
            </a:r>
            <a:r>
              <a:rPr lang="en-AU" sz="2200" dirty="0">
                <a:solidFill>
                  <a:srgbClr val="CB6015"/>
                </a:solidFill>
              </a:rPr>
              <a:t>Management Plan. </a:t>
            </a:r>
            <a:r>
              <a:rPr lang="en-AU" sz="2200" dirty="0" smtClean="0"/>
              <a:t>Significant changes. New clause for Document control.</a:t>
            </a:r>
            <a:endParaRPr lang="en-AU" sz="2200" dirty="0"/>
          </a:p>
          <a:p>
            <a:pPr lvl="1" algn="just"/>
            <a:r>
              <a:rPr lang="en-AU" sz="2200" dirty="0" smtClean="0">
                <a:solidFill>
                  <a:srgbClr val="CB6015"/>
                </a:solidFill>
              </a:rPr>
              <a:t>Traffic </a:t>
            </a:r>
            <a:r>
              <a:rPr lang="en-AU" sz="2200" dirty="0">
                <a:solidFill>
                  <a:srgbClr val="CB6015"/>
                </a:solidFill>
              </a:rPr>
              <a:t>Management Audit Requirements. </a:t>
            </a:r>
            <a:r>
              <a:rPr lang="en-AU" sz="2200" dirty="0"/>
              <a:t>New clause referencing Panel Period Audit Consultants.</a:t>
            </a:r>
          </a:p>
          <a:p>
            <a:pPr lvl="1" algn="just"/>
            <a:r>
              <a:rPr lang="en-AU" sz="2200" dirty="0" smtClean="0">
                <a:solidFill>
                  <a:srgbClr val="CB6015"/>
                </a:solidFill>
              </a:rPr>
              <a:t>Conformance </a:t>
            </a:r>
            <a:r>
              <a:rPr lang="en-AU" sz="2200" dirty="0">
                <a:solidFill>
                  <a:srgbClr val="CB6015"/>
                </a:solidFill>
              </a:rPr>
              <a:t>Auditing Results.</a:t>
            </a:r>
            <a:r>
              <a:rPr lang="en-AU" sz="2200" dirty="0"/>
              <a:t> New </a:t>
            </a:r>
            <a:r>
              <a:rPr lang="en-AU" sz="2200" dirty="0" smtClean="0"/>
              <a:t>clause.</a:t>
            </a:r>
            <a:endParaRPr lang="en-AU" sz="2200" dirty="0"/>
          </a:p>
          <a:p>
            <a:pPr lvl="1" algn="just"/>
            <a:r>
              <a:rPr lang="en-AU" sz="2200" dirty="0" smtClean="0">
                <a:solidFill>
                  <a:srgbClr val="CB6015"/>
                </a:solidFill>
              </a:rPr>
              <a:t>Night </a:t>
            </a:r>
            <a:r>
              <a:rPr lang="en-AU" sz="2200" dirty="0">
                <a:solidFill>
                  <a:srgbClr val="CB6015"/>
                </a:solidFill>
              </a:rPr>
              <a:t>Illumination. </a:t>
            </a:r>
            <a:r>
              <a:rPr lang="en-AU" sz="2200" dirty="0"/>
              <a:t>New clause.</a:t>
            </a:r>
          </a:p>
          <a:p>
            <a:pPr lvl="1" algn="just"/>
            <a:r>
              <a:rPr lang="en-AU" sz="2200" dirty="0" smtClean="0">
                <a:solidFill>
                  <a:srgbClr val="CB6015"/>
                </a:solidFill>
              </a:rPr>
              <a:t>Variable </a:t>
            </a:r>
            <a:r>
              <a:rPr lang="en-AU" sz="2200" dirty="0">
                <a:solidFill>
                  <a:srgbClr val="CB6015"/>
                </a:solidFill>
              </a:rPr>
              <a:t>Speed Limit Zones. </a:t>
            </a:r>
            <a:r>
              <a:rPr lang="en-AU" sz="2200" dirty="0"/>
              <a:t>New clause.</a:t>
            </a:r>
          </a:p>
          <a:p>
            <a:pPr marL="0" indent="0">
              <a:buNone/>
            </a:pPr>
            <a:endParaRPr lang="en-AU" sz="2000" dirty="0" smtClean="0"/>
          </a:p>
          <a:p>
            <a:pPr marL="0" indent="0">
              <a:buNone/>
            </a:pPr>
            <a:endParaRPr lang="en-AU" sz="2000" dirty="0" smtClean="0"/>
          </a:p>
          <a:p>
            <a:pPr marL="0" indent="0">
              <a:buNone/>
            </a:pPr>
            <a:endParaRPr lang="en-AU" sz="2000" dirty="0"/>
          </a:p>
          <a:p>
            <a:pPr marL="0" indent="0">
              <a:buNone/>
            </a:pPr>
            <a:endParaRPr lang="en-AU" sz="2000" dirty="0" smtClean="0"/>
          </a:p>
          <a:p>
            <a:pPr lvl="1"/>
            <a:endParaRPr lang="en-AU" sz="2000" dirty="0"/>
          </a:p>
          <a:p>
            <a:pPr marL="0" indent="0">
              <a:buNone/>
            </a:pPr>
            <a:endParaRPr lang="en-AU" sz="2000" b="1" dirty="0">
              <a:solidFill>
                <a:srgbClr val="CB6015"/>
              </a:solidFill>
            </a:endParaRPr>
          </a:p>
        </p:txBody>
      </p:sp>
      <p:pic>
        <p:nvPicPr>
          <p:cNvPr id="9" name="Picture 8">
            <a:hlinkClick r:id="rId3" action="ppaction://hlinksldjump"/>
          </p:cNvPr>
          <p:cNvPicPr>
            <a:picLocks noChangeAspect="1"/>
          </p:cNvPicPr>
          <p:nvPr/>
        </p:nvPicPr>
        <p:blipFill>
          <a:blip r:embed="rId4"/>
          <a:stretch>
            <a:fillRect/>
          </a:stretch>
        </p:blipFill>
        <p:spPr>
          <a:xfrm>
            <a:off x="9873807" y="126823"/>
            <a:ext cx="543001" cy="543001"/>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9783" y="151015"/>
            <a:ext cx="1392981" cy="1970394"/>
          </a:xfrm>
          <a:prstGeom prst="rect">
            <a:avLst/>
          </a:prstGeom>
          <a:ln>
            <a:solidFill>
              <a:schemeClr val="tx1"/>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3369428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5062" y="402483"/>
            <a:ext cx="9221689" cy="738253"/>
          </a:xfrm>
        </p:spPr>
        <p:txBody>
          <a:bodyPr anchor="t">
            <a:normAutofit/>
          </a:bodyPr>
          <a:lstStyle/>
          <a:p>
            <a:r>
              <a:rPr lang="en-AU" sz="4000" b="1" dirty="0" smtClean="0">
                <a:solidFill>
                  <a:srgbClr val="CB6015"/>
                </a:solidFill>
              </a:rPr>
              <a:t>SPECIFICATION SERVICES</a:t>
            </a:r>
            <a:endParaRPr lang="en-AU" sz="4000" b="1" dirty="0">
              <a:solidFill>
                <a:srgbClr val="CB6015"/>
              </a:solidFill>
            </a:endParaRPr>
          </a:p>
        </p:txBody>
      </p:sp>
      <p:sp>
        <p:nvSpPr>
          <p:cNvPr id="3" name="Content Placeholder 2"/>
          <p:cNvSpPr>
            <a:spLocks noGrp="1"/>
          </p:cNvSpPr>
          <p:nvPr>
            <p:ph idx="1"/>
          </p:nvPr>
        </p:nvSpPr>
        <p:spPr>
          <a:xfrm>
            <a:off x="735062" y="1080000"/>
            <a:ext cx="9221689" cy="5194144"/>
          </a:xfrm>
        </p:spPr>
        <p:txBody>
          <a:bodyPr>
            <a:normAutofit fontScale="85000" lnSpcReduction="20000"/>
          </a:bodyPr>
          <a:lstStyle/>
          <a:p>
            <a:pPr marL="0" indent="0">
              <a:buNone/>
            </a:pPr>
            <a:r>
              <a:rPr lang="en-AU" sz="2400" b="1" dirty="0">
                <a:solidFill>
                  <a:srgbClr val="CB6015"/>
                </a:solidFill>
              </a:rPr>
              <a:t>RECENT UPDATES:</a:t>
            </a:r>
          </a:p>
          <a:p>
            <a:pPr marL="0" indent="0" algn="just">
              <a:buNone/>
            </a:pPr>
            <a:r>
              <a:rPr lang="en-AU" sz="2400" dirty="0" smtClean="0">
                <a:solidFill>
                  <a:srgbClr val="CB6015"/>
                </a:solidFill>
              </a:rPr>
              <a:t>STANDARD </a:t>
            </a:r>
            <a:r>
              <a:rPr lang="en-AU" sz="2400" dirty="0">
                <a:solidFill>
                  <a:srgbClr val="CB6015"/>
                </a:solidFill>
              </a:rPr>
              <a:t>SPECIFICATION ROADWORKS REFERENCE BOOK</a:t>
            </a:r>
          </a:p>
          <a:p>
            <a:pPr marL="0" indent="0" algn="just">
              <a:buNone/>
            </a:pPr>
            <a:r>
              <a:rPr lang="en-AU" sz="2200" dirty="0" smtClean="0"/>
              <a:t>Pavements </a:t>
            </a:r>
            <a:r>
              <a:rPr lang="en-AU" sz="2200" dirty="0"/>
              <a:t>and Shoulders:</a:t>
            </a:r>
          </a:p>
          <a:p>
            <a:pPr lvl="1" algn="just"/>
            <a:r>
              <a:rPr lang="en-AU" sz="2200" dirty="0" smtClean="0">
                <a:solidFill>
                  <a:srgbClr val="CB6015"/>
                </a:solidFill>
              </a:rPr>
              <a:t>Significant changes.</a:t>
            </a:r>
            <a:endParaRPr lang="en-AU" sz="2200" dirty="0">
              <a:solidFill>
                <a:srgbClr val="CB6015"/>
              </a:solidFill>
            </a:endParaRPr>
          </a:p>
          <a:p>
            <a:pPr marL="0" indent="0" algn="just">
              <a:buNone/>
            </a:pPr>
            <a:r>
              <a:rPr lang="en-AU" sz="2200" dirty="0"/>
              <a:t>Stabilisation and Modification:</a:t>
            </a:r>
          </a:p>
          <a:p>
            <a:pPr lvl="1" algn="just"/>
            <a:r>
              <a:rPr lang="en-AU" sz="2200" dirty="0" smtClean="0">
                <a:solidFill>
                  <a:srgbClr val="CB6015"/>
                </a:solidFill>
              </a:rPr>
              <a:t>Significant changes.</a:t>
            </a:r>
            <a:endParaRPr lang="en-AU" sz="2200" dirty="0">
              <a:solidFill>
                <a:srgbClr val="CB6015"/>
              </a:solidFill>
            </a:endParaRPr>
          </a:p>
          <a:p>
            <a:pPr marL="0" indent="0" algn="just">
              <a:buNone/>
            </a:pPr>
            <a:r>
              <a:rPr lang="en-AU" sz="2200" dirty="0"/>
              <a:t>Spray Sealing:</a:t>
            </a:r>
          </a:p>
          <a:p>
            <a:pPr lvl="1" algn="just"/>
            <a:r>
              <a:rPr lang="en-AU" sz="2200" dirty="0" smtClean="0">
                <a:solidFill>
                  <a:srgbClr val="CB6015"/>
                </a:solidFill>
              </a:rPr>
              <a:t>Self-Propelled </a:t>
            </a:r>
            <a:r>
              <a:rPr lang="en-AU" sz="2200" dirty="0">
                <a:solidFill>
                  <a:srgbClr val="CB6015"/>
                </a:solidFill>
              </a:rPr>
              <a:t>Rubber Tyred Vibrating Rollers. </a:t>
            </a:r>
            <a:r>
              <a:rPr lang="en-AU" sz="2200" dirty="0"/>
              <a:t>New clause.</a:t>
            </a:r>
          </a:p>
          <a:p>
            <a:pPr marL="0" indent="0" algn="just">
              <a:buNone/>
            </a:pPr>
            <a:r>
              <a:rPr lang="en-AU" sz="2200" dirty="0"/>
              <a:t>Road Furniture and Traffic Control Devices:</a:t>
            </a:r>
          </a:p>
          <a:p>
            <a:pPr lvl="1" algn="just"/>
            <a:r>
              <a:rPr lang="en-AU" sz="2200" dirty="0" smtClean="0">
                <a:solidFill>
                  <a:srgbClr val="CB6015"/>
                </a:solidFill>
              </a:rPr>
              <a:t>Tactile </a:t>
            </a:r>
            <a:r>
              <a:rPr lang="en-AU" sz="2200" dirty="0">
                <a:solidFill>
                  <a:srgbClr val="CB6015"/>
                </a:solidFill>
              </a:rPr>
              <a:t>Ground Surface Indicators - Witness Point. </a:t>
            </a:r>
            <a:r>
              <a:rPr lang="en-AU" sz="2200" dirty="0"/>
              <a:t>New clause.</a:t>
            </a:r>
          </a:p>
          <a:p>
            <a:pPr lvl="1" algn="just"/>
            <a:r>
              <a:rPr lang="en-AU" sz="2200" dirty="0" smtClean="0">
                <a:solidFill>
                  <a:srgbClr val="CB6015"/>
                </a:solidFill>
              </a:rPr>
              <a:t>Anti-spear </a:t>
            </a:r>
            <a:r>
              <a:rPr lang="en-AU" sz="2200" dirty="0">
                <a:solidFill>
                  <a:srgbClr val="CB6015"/>
                </a:solidFill>
              </a:rPr>
              <a:t>fixings for hazard markers (sight boards). </a:t>
            </a:r>
            <a:r>
              <a:rPr lang="en-AU" sz="2200" dirty="0"/>
              <a:t>New clause.</a:t>
            </a:r>
          </a:p>
          <a:p>
            <a:pPr lvl="1" algn="just"/>
            <a:r>
              <a:rPr lang="en-AU" sz="2200" dirty="0" smtClean="0">
                <a:solidFill>
                  <a:srgbClr val="CB6015"/>
                </a:solidFill>
              </a:rPr>
              <a:t>Road </a:t>
            </a:r>
            <a:r>
              <a:rPr lang="en-AU" sz="2200" dirty="0">
                <a:solidFill>
                  <a:srgbClr val="CB6015"/>
                </a:solidFill>
              </a:rPr>
              <a:t>Safety Barriers - Steel Wire Rope System - Hold Point.</a:t>
            </a:r>
            <a:r>
              <a:rPr lang="en-AU" sz="2200" b="1" dirty="0">
                <a:solidFill>
                  <a:srgbClr val="CB6015"/>
                </a:solidFill>
              </a:rPr>
              <a:t> </a:t>
            </a:r>
            <a:r>
              <a:rPr lang="en-AU" sz="2200" dirty="0"/>
              <a:t>New clause.</a:t>
            </a:r>
          </a:p>
          <a:p>
            <a:pPr marL="0" indent="0" algn="just">
              <a:buNone/>
            </a:pPr>
            <a:r>
              <a:rPr lang="en-AU" sz="2200" dirty="0"/>
              <a:t>Pavement </a:t>
            </a:r>
            <a:r>
              <a:rPr lang="en-AU" sz="2200" dirty="0" smtClean="0"/>
              <a:t>Marking:</a:t>
            </a:r>
            <a:endParaRPr lang="en-AU" sz="2200" dirty="0"/>
          </a:p>
          <a:p>
            <a:pPr lvl="1" algn="just"/>
            <a:r>
              <a:rPr lang="en-AU" sz="2200" dirty="0" smtClean="0">
                <a:solidFill>
                  <a:srgbClr val="CB6015"/>
                </a:solidFill>
              </a:rPr>
              <a:t>Significant changes.</a:t>
            </a:r>
            <a:endParaRPr lang="en-AU" sz="2200" dirty="0">
              <a:solidFill>
                <a:srgbClr val="CB6015"/>
              </a:solidFill>
            </a:endParaRPr>
          </a:p>
          <a:p>
            <a:pPr marL="0" indent="0" algn="just">
              <a:buNone/>
            </a:pPr>
            <a:r>
              <a:rPr lang="en-AU" sz="2200" dirty="0" smtClean="0"/>
              <a:t>Landscape:</a:t>
            </a:r>
            <a:endParaRPr lang="en-AU" sz="2200" dirty="0"/>
          </a:p>
          <a:p>
            <a:pPr lvl="1" algn="just"/>
            <a:r>
              <a:rPr lang="en-AU" sz="2200" dirty="0" smtClean="0">
                <a:solidFill>
                  <a:srgbClr val="CB6015"/>
                </a:solidFill>
              </a:rPr>
              <a:t>Batter </a:t>
            </a:r>
            <a:r>
              <a:rPr lang="en-AU" sz="2200" dirty="0">
                <a:solidFill>
                  <a:srgbClr val="CB6015"/>
                </a:solidFill>
              </a:rPr>
              <a:t>Protection by </a:t>
            </a:r>
            <a:r>
              <a:rPr lang="en-AU" sz="2200" dirty="0" smtClean="0">
                <a:solidFill>
                  <a:srgbClr val="CB6015"/>
                </a:solidFill>
              </a:rPr>
              <a:t>Hydroseeding. </a:t>
            </a:r>
            <a:r>
              <a:rPr lang="en-AU" sz="2200" dirty="0" smtClean="0"/>
              <a:t>New </a:t>
            </a:r>
            <a:r>
              <a:rPr lang="en-AU" sz="2200" dirty="0"/>
              <a:t>clause referencing an erosion control Engineered Fibre Matrix (EFM) product.</a:t>
            </a:r>
          </a:p>
          <a:p>
            <a:pPr marL="0" indent="0">
              <a:buNone/>
            </a:pPr>
            <a:endParaRPr lang="en-AU" sz="2000" dirty="0" smtClean="0"/>
          </a:p>
          <a:p>
            <a:pPr marL="0" indent="0">
              <a:buNone/>
            </a:pPr>
            <a:endParaRPr lang="en-AU" sz="2000" dirty="0" smtClean="0"/>
          </a:p>
          <a:p>
            <a:pPr marL="0" indent="0">
              <a:buNone/>
            </a:pPr>
            <a:endParaRPr lang="en-AU" sz="2000" dirty="0"/>
          </a:p>
          <a:p>
            <a:pPr marL="0" indent="0">
              <a:buNone/>
            </a:pPr>
            <a:endParaRPr lang="en-AU" sz="2000" dirty="0" smtClean="0"/>
          </a:p>
          <a:p>
            <a:pPr lvl="1"/>
            <a:endParaRPr lang="en-AU" sz="2000" dirty="0"/>
          </a:p>
          <a:p>
            <a:pPr marL="0" indent="0">
              <a:buNone/>
            </a:pPr>
            <a:endParaRPr lang="en-AU" sz="2000" b="1" dirty="0">
              <a:solidFill>
                <a:srgbClr val="CB6015"/>
              </a:solidFill>
            </a:endParaRPr>
          </a:p>
        </p:txBody>
      </p:sp>
      <p:pic>
        <p:nvPicPr>
          <p:cNvPr id="9" name="Picture 8">
            <a:hlinkClick r:id="rId3" action="ppaction://hlinksldjump"/>
          </p:cNvPr>
          <p:cNvPicPr>
            <a:picLocks noChangeAspect="1"/>
          </p:cNvPicPr>
          <p:nvPr/>
        </p:nvPicPr>
        <p:blipFill>
          <a:blip r:embed="rId4"/>
          <a:stretch>
            <a:fillRect/>
          </a:stretch>
        </p:blipFill>
        <p:spPr>
          <a:xfrm>
            <a:off x="9873807" y="126823"/>
            <a:ext cx="543001" cy="543001"/>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9783" y="151015"/>
            <a:ext cx="1392981" cy="1970394"/>
          </a:xfrm>
          <a:prstGeom prst="rect">
            <a:avLst/>
          </a:prstGeom>
          <a:ln>
            <a:solidFill>
              <a:schemeClr val="tx1"/>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2038181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 calcmode="lin" valueType="num">
                                      <p:cBhvr additive="base">
                                        <p:cTn id="2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 calcmode="lin" valueType="num">
                                      <p:cBhvr additive="base">
                                        <p:cTn id="3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 calcmode="lin" valueType="num">
                                      <p:cBhvr additive="base">
                                        <p:cTn id="3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anim calcmode="lin" valueType="num">
                                      <p:cBhvr additive="base">
                                        <p:cTn id="4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5" end="15"/>
                                            </p:txEl>
                                          </p:spTgt>
                                        </p:tgtEl>
                                        <p:attrNameLst>
                                          <p:attrName>style.visibility</p:attrName>
                                        </p:attrNameLst>
                                      </p:cBhvr>
                                      <p:to>
                                        <p:strVal val="visible"/>
                                      </p:to>
                                    </p:set>
                                    <p:anim calcmode="lin" valueType="num">
                                      <p:cBhvr additive="base">
                                        <p:cTn id="49"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5062" y="402483"/>
            <a:ext cx="9221689" cy="738253"/>
          </a:xfrm>
        </p:spPr>
        <p:txBody>
          <a:bodyPr anchor="t">
            <a:normAutofit/>
          </a:bodyPr>
          <a:lstStyle/>
          <a:p>
            <a:r>
              <a:rPr lang="en-AU" sz="4000" b="1" dirty="0" smtClean="0">
                <a:solidFill>
                  <a:srgbClr val="CB6015"/>
                </a:solidFill>
              </a:rPr>
              <a:t>SPECIFICATION SERVICES</a:t>
            </a:r>
            <a:endParaRPr lang="en-AU" sz="4000" b="1" dirty="0">
              <a:solidFill>
                <a:srgbClr val="CB6015"/>
              </a:solidFill>
            </a:endParaRPr>
          </a:p>
        </p:txBody>
      </p:sp>
      <p:sp>
        <p:nvSpPr>
          <p:cNvPr id="3" name="Content Placeholder 2"/>
          <p:cNvSpPr>
            <a:spLocks noGrp="1"/>
          </p:cNvSpPr>
          <p:nvPr>
            <p:ph idx="1"/>
          </p:nvPr>
        </p:nvSpPr>
        <p:spPr>
          <a:xfrm>
            <a:off x="735062" y="1080000"/>
            <a:ext cx="9221689" cy="5194144"/>
          </a:xfrm>
        </p:spPr>
        <p:txBody>
          <a:bodyPr>
            <a:normAutofit/>
          </a:bodyPr>
          <a:lstStyle/>
          <a:p>
            <a:pPr marL="0" indent="0">
              <a:buNone/>
            </a:pPr>
            <a:r>
              <a:rPr lang="en-AU" sz="2000" b="1" dirty="0">
                <a:solidFill>
                  <a:srgbClr val="CB6015"/>
                </a:solidFill>
              </a:rPr>
              <a:t>RECENT UPDATES:</a:t>
            </a:r>
          </a:p>
          <a:p>
            <a:pPr marL="0" indent="0" algn="just">
              <a:buNone/>
            </a:pPr>
            <a:r>
              <a:rPr lang="en-AU" sz="2000" dirty="0" smtClean="0">
                <a:solidFill>
                  <a:srgbClr val="CB6015"/>
                </a:solidFill>
              </a:rPr>
              <a:t>STANDARD SPECIFICATION CIVIL MAINTENANCE REFERENCE BOOK</a:t>
            </a:r>
          </a:p>
          <a:p>
            <a:pPr marL="0" indent="0" algn="just">
              <a:buNone/>
            </a:pPr>
            <a:r>
              <a:rPr lang="en-AU" sz="2000" dirty="0" smtClean="0"/>
              <a:t>Formerly </a:t>
            </a:r>
            <a:r>
              <a:rPr lang="en-AU" sz="2000" dirty="0"/>
              <a:t>Standard Specification for Road Maintenance.</a:t>
            </a:r>
          </a:p>
          <a:p>
            <a:pPr marL="0" indent="0" algn="just">
              <a:buNone/>
            </a:pPr>
            <a:r>
              <a:rPr lang="en-AU" sz="2000" dirty="0"/>
              <a:t>22 technical worksections</a:t>
            </a:r>
          </a:p>
          <a:p>
            <a:pPr marL="0" indent="0" algn="just">
              <a:buNone/>
            </a:pPr>
            <a:r>
              <a:rPr lang="en-AU" sz="2000" dirty="0"/>
              <a:t>New worksections as of 2019</a:t>
            </a:r>
          </a:p>
          <a:p>
            <a:pPr lvl="1" algn="just"/>
            <a:r>
              <a:rPr lang="en-AU" sz="2000" dirty="0" smtClean="0">
                <a:solidFill>
                  <a:srgbClr val="CB6015"/>
                </a:solidFill>
              </a:rPr>
              <a:t>Bus </a:t>
            </a:r>
            <a:r>
              <a:rPr lang="en-AU" sz="2000" dirty="0">
                <a:solidFill>
                  <a:srgbClr val="CB6015"/>
                </a:solidFill>
              </a:rPr>
              <a:t>Stop </a:t>
            </a:r>
            <a:r>
              <a:rPr lang="en-AU" sz="2000" dirty="0" smtClean="0">
                <a:solidFill>
                  <a:srgbClr val="CB6015"/>
                </a:solidFill>
              </a:rPr>
              <a:t>Maintenance.</a:t>
            </a:r>
            <a:endParaRPr lang="en-AU" sz="2000" dirty="0">
              <a:solidFill>
                <a:srgbClr val="CB6015"/>
              </a:solidFill>
            </a:endParaRPr>
          </a:p>
          <a:p>
            <a:pPr lvl="1" algn="just"/>
            <a:r>
              <a:rPr lang="en-AU" sz="2000" dirty="0" smtClean="0">
                <a:solidFill>
                  <a:srgbClr val="CB6015"/>
                </a:solidFill>
              </a:rPr>
              <a:t>Street </a:t>
            </a:r>
            <a:r>
              <a:rPr lang="en-AU" sz="2000" dirty="0">
                <a:solidFill>
                  <a:srgbClr val="CB6015"/>
                </a:solidFill>
              </a:rPr>
              <a:t>Lighting Maintenance (Proposed</a:t>
            </a:r>
            <a:r>
              <a:rPr lang="en-AU" sz="2000" dirty="0" smtClean="0">
                <a:solidFill>
                  <a:srgbClr val="CB6015"/>
                </a:solidFill>
              </a:rPr>
              <a:t>).</a:t>
            </a:r>
            <a:endParaRPr lang="en-AU" sz="2000" dirty="0">
              <a:solidFill>
                <a:srgbClr val="CB6015"/>
              </a:solidFill>
            </a:endParaRPr>
          </a:p>
          <a:p>
            <a:pPr marL="0" indent="0" algn="just">
              <a:buNone/>
            </a:pPr>
            <a:r>
              <a:rPr lang="en-AU" sz="2000" dirty="0"/>
              <a:t>A significant change has been made to the </a:t>
            </a:r>
            <a:r>
              <a:rPr lang="en-AU" sz="2000" dirty="0">
                <a:solidFill>
                  <a:srgbClr val="CB6015"/>
                </a:solidFill>
              </a:rPr>
              <a:t>Aerodrome Maintenance </a:t>
            </a:r>
            <a:r>
              <a:rPr lang="en-AU" sz="2000" dirty="0"/>
              <a:t>worksection in reference to Aerodrome Reporting Officers (ARO’s</a:t>
            </a:r>
            <a:r>
              <a:rPr lang="en-AU" sz="2000" dirty="0" smtClean="0"/>
              <a:t>).</a:t>
            </a:r>
          </a:p>
          <a:p>
            <a:pPr marL="0" indent="0">
              <a:buNone/>
            </a:pPr>
            <a:endParaRPr lang="en-AU" sz="2000" dirty="0"/>
          </a:p>
          <a:p>
            <a:pPr marL="0" indent="0">
              <a:buNone/>
            </a:pPr>
            <a:endParaRPr lang="en-AU" sz="2000" dirty="0" smtClean="0"/>
          </a:p>
          <a:p>
            <a:pPr marL="0" indent="0">
              <a:buNone/>
            </a:pPr>
            <a:endParaRPr lang="en-AU" sz="2000" dirty="0" smtClean="0"/>
          </a:p>
          <a:p>
            <a:pPr marL="0" indent="0">
              <a:buNone/>
            </a:pPr>
            <a:endParaRPr lang="en-AU" sz="2000" dirty="0"/>
          </a:p>
          <a:p>
            <a:pPr marL="0" indent="0">
              <a:buNone/>
            </a:pPr>
            <a:endParaRPr lang="en-AU" sz="2000" dirty="0" smtClean="0"/>
          </a:p>
          <a:p>
            <a:pPr lvl="1"/>
            <a:endParaRPr lang="en-AU" sz="2000" dirty="0"/>
          </a:p>
          <a:p>
            <a:pPr marL="0" indent="0">
              <a:buNone/>
            </a:pPr>
            <a:endParaRPr lang="en-AU" sz="2000" b="1" dirty="0">
              <a:solidFill>
                <a:srgbClr val="CB6015"/>
              </a:solidFill>
            </a:endParaRPr>
          </a:p>
        </p:txBody>
      </p:sp>
      <p:pic>
        <p:nvPicPr>
          <p:cNvPr id="10" name="Picture 9">
            <a:hlinkClick r:id="rId3" action="ppaction://hlinksldjump"/>
          </p:cNvPr>
          <p:cNvPicPr>
            <a:picLocks noChangeAspect="1"/>
          </p:cNvPicPr>
          <p:nvPr/>
        </p:nvPicPr>
        <p:blipFill>
          <a:blip r:embed="rId4"/>
          <a:stretch>
            <a:fillRect/>
          </a:stretch>
        </p:blipFill>
        <p:spPr>
          <a:xfrm>
            <a:off x="9873807" y="126823"/>
            <a:ext cx="543001" cy="543001"/>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9783" y="151015"/>
            <a:ext cx="1392981" cy="1970394"/>
          </a:xfrm>
          <a:prstGeom prst="rect">
            <a:avLst/>
          </a:prstGeom>
          <a:ln>
            <a:solidFill>
              <a:schemeClr val="tx1"/>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362764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5062" y="402483"/>
            <a:ext cx="9221689" cy="738253"/>
          </a:xfrm>
        </p:spPr>
        <p:txBody>
          <a:bodyPr anchor="t">
            <a:normAutofit/>
          </a:bodyPr>
          <a:lstStyle/>
          <a:p>
            <a:r>
              <a:rPr lang="en-AU" sz="4000" b="1" dirty="0" smtClean="0">
                <a:solidFill>
                  <a:srgbClr val="CB6015"/>
                </a:solidFill>
              </a:rPr>
              <a:t>SPECIFICATION SERVICES</a:t>
            </a:r>
            <a:endParaRPr lang="en-AU" sz="4000" b="1" dirty="0">
              <a:solidFill>
                <a:srgbClr val="CB6015"/>
              </a:solidFill>
            </a:endParaRPr>
          </a:p>
        </p:txBody>
      </p:sp>
      <p:sp>
        <p:nvSpPr>
          <p:cNvPr id="3" name="Content Placeholder 2"/>
          <p:cNvSpPr>
            <a:spLocks noGrp="1"/>
          </p:cNvSpPr>
          <p:nvPr>
            <p:ph idx="1"/>
          </p:nvPr>
        </p:nvSpPr>
        <p:spPr>
          <a:xfrm>
            <a:off x="735062" y="1080000"/>
            <a:ext cx="9576835" cy="2849297"/>
          </a:xfrm>
        </p:spPr>
        <p:txBody>
          <a:bodyPr>
            <a:normAutofit fontScale="25000" lnSpcReduction="20000"/>
          </a:bodyPr>
          <a:lstStyle/>
          <a:p>
            <a:pPr marL="0" indent="0">
              <a:buNone/>
            </a:pPr>
            <a:r>
              <a:rPr lang="en-AU" sz="8000" b="1" dirty="0">
                <a:solidFill>
                  <a:srgbClr val="CB6015"/>
                </a:solidFill>
              </a:rPr>
              <a:t>RECENT UPDATES:</a:t>
            </a:r>
          </a:p>
          <a:p>
            <a:pPr marL="0" indent="0" algn="just">
              <a:buNone/>
            </a:pPr>
            <a:r>
              <a:rPr lang="en-AU" sz="8000" dirty="0" smtClean="0">
                <a:solidFill>
                  <a:srgbClr val="CB6015"/>
                </a:solidFill>
              </a:rPr>
              <a:t>MAJOR BUILDING WORKS SPECIFICATION</a:t>
            </a:r>
          </a:p>
          <a:p>
            <a:pPr marL="0" indent="0" algn="just">
              <a:buNone/>
            </a:pPr>
            <a:r>
              <a:rPr lang="en-AU" sz="8000" dirty="0" smtClean="0"/>
              <a:t>65 </a:t>
            </a:r>
            <a:r>
              <a:rPr lang="en-AU" sz="8000" dirty="0"/>
              <a:t>technical worksections</a:t>
            </a:r>
          </a:p>
          <a:p>
            <a:pPr marL="0" indent="0" algn="just">
              <a:buNone/>
            </a:pPr>
            <a:r>
              <a:rPr lang="en-AU" sz="8000" dirty="0"/>
              <a:t>All Major Building Works worksections have undergone a major review. </a:t>
            </a:r>
            <a:r>
              <a:rPr lang="en-AU" sz="8000" dirty="0">
                <a:solidFill>
                  <a:srgbClr val="CB6015"/>
                </a:solidFill>
              </a:rPr>
              <a:t>Overview of Updates </a:t>
            </a:r>
            <a:r>
              <a:rPr lang="en-AU" sz="8000" dirty="0"/>
              <a:t>are available from the Buildings </a:t>
            </a:r>
            <a:r>
              <a:rPr lang="en-AU" sz="8000" dirty="0" smtClean="0"/>
              <a:t>webpage.</a:t>
            </a:r>
            <a:endParaRPr lang="en-AU" sz="8000" dirty="0"/>
          </a:p>
          <a:p>
            <a:pPr marL="0" indent="0" algn="just">
              <a:buNone/>
            </a:pPr>
            <a:r>
              <a:rPr lang="en-AU" sz="5600" dirty="0">
                <a:solidFill>
                  <a:srgbClr val="CB6015"/>
                </a:solidFill>
                <a:hlinkClick r:id="rId4"/>
              </a:rPr>
              <a:t>https://</a:t>
            </a:r>
            <a:r>
              <a:rPr lang="en-AU" sz="5600" dirty="0" smtClean="0">
                <a:solidFill>
                  <a:srgbClr val="CB6015"/>
                </a:solidFill>
                <a:hlinkClick r:id="rId4"/>
              </a:rPr>
              <a:t>dipl.nt.gov.au/infrastructure/technical-standards-guidelines-and-specifications/technical-specifications/buildings</a:t>
            </a:r>
            <a:r>
              <a:rPr lang="en-AU" sz="5600" dirty="0" smtClean="0">
                <a:solidFill>
                  <a:srgbClr val="CB6015"/>
                </a:solidFill>
              </a:rPr>
              <a:t> </a:t>
            </a:r>
            <a:endParaRPr lang="en-AU" sz="5600" dirty="0">
              <a:solidFill>
                <a:srgbClr val="CB6015"/>
              </a:solidFill>
            </a:endParaRPr>
          </a:p>
          <a:p>
            <a:pPr marL="0" indent="0" algn="just">
              <a:buNone/>
            </a:pPr>
            <a:r>
              <a:rPr lang="en-AU" sz="8000" dirty="0"/>
              <a:t>New worksections as of </a:t>
            </a:r>
            <a:r>
              <a:rPr lang="en-AU" sz="8000" dirty="0" smtClean="0"/>
              <a:t>2018-2019:</a:t>
            </a:r>
          </a:p>
          <a:p>
            <a:pPr marL="0" indent="0">
              <a:buNone/>
            </a:pPr>
            <a:endParaRPr lang="en-AU" sz="2000" dirty="0" smtClean="0"/>
          </a:p>
          <a:p>
            <a:pPr marL="0" indent="0">
              <a:buNone/>
            </a:pPr>
            <a:endParaRPr lang="en-AU" sz="2000" dirty="0" smtClean="0"/>
          </a:p>
          <a:p>
            <a:pPr marL="0" indent="0">
              <a:buNone/>
            </a:pPr>
            <a:r>
              <a:rPr lang="en-AU" sz="2000" dirty="0" smtClean="0"/>
              <a:t>							</a:t>
            </a:r>
            <a:endParaRPr lang="en-AU" sz="2000" b="1" dirty="0">
              <a:solidFill>
                <a:srgbClr val="CB6015"/>
              </a:solidFill>
            </a:endParaRPr>
          </a:p>
        </p:txBody>
      </p:sp>
      <p:sp>
        <p:nvSpPr>
          <p:cNvPr id="11" name="Content Placeholder 2"/>
          <p:cNvSpPr txBox="1">
            <a:spLocks/>
          </p:cNvSpPr>
          <p:nvPr/>
        </p:nvSpPr>
        <p:spPr>
          <a:xfrm>
            <a:off x="735061" y="3540229"/>
            <a:ext cx="9576835" cy="3394014"/>
          </a:xfrm>
          <a:prstGeom prst="rect">
            <a:avLst/>
          </a:prstGeom>
        </p:spPr>
        <p:txBody>
          <a:bodyPr vert="horz" lIns="91440" tIns="45720" rIns="91440" bIns="45720" numCol="2" rtlCol="0">
            <a:normAutofit fontScale="47500" lnSpcReduction="20000"/>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lvl="1"/>
            <a:r>
              <a:rPr lang="en-US" sz="4200" dirty="0" smtClean="0">
                <a:solidFill>
                  <a:srgbClr val="CB6015"/>
                </a:solidFill>
              </a:rPr>
              <a:t>Photovoltaic.</a:t>
            </a:r>
            <a:endParaRPr lang="en-AU" sz="4200" dirty="0">
              <a:solidFill>
                <a:srgbClr val="CB6015"/>
              </a:solidFill>
            </a:endParaRPr>
          </a:p>
          <a:p>
            <a:pPr lvl="1"/>
            <a:r>
              <a:rPr lang="en-US" sz="4200" dirty="0">
                <a:solidFill>
                  <a:srgbClr val="CB6015"/>
                </a:solidFill>
              </a:rPr>
              <a:t>Uninterrupted Power </a:t>
            </a:r>
            <a:r>
              <a:rPr lang="en-US" sz="4200" dirty="0" smtClean="0">
                <a:solidFill>
                  <a:srgbClr val="CB6015"/>
                </a:solidFill>
              </a:rPr>
              <a:t>Supply.</a:t>
            </a:r>
            <a:endParaRPr lang="en-AU" sz="4200" dirty="0">
              <a:solidFill>
                <a:srgbClr val="CB6015"/>
              </a:solidFill>
            </a:endParaRPr>
          </a:p>
          <a:p>
            <a:pPr lvl="1"/>
            <a:r>
              <a:rPr lang="en-US" sz="4200" dirty="0" smtClean="0">
                <a:solidFill>
                  <a:srgbClr val="CB6015"/>
                </a:solidFill>
              </a:rPr>
              <a:t>Generators.</a:t>
            </a:r>
            <a:endParaRPr lang="en-AU" sz="4200" dirty="0">
              <a:solidFill>
                <a:srgbClr val="CB6015"/>
              </a:solidFill>
            </a:endParaRPr>
          </a:p>
          <a:p>
            <a:pPr lvl="1"/>
            <a:r>
              <a:rPr lang="en-US" sz="4200" dirty="0">
                <a:solidFill>
                  <a:srgbClr val="CB6015"/>
                </a:solidFill>
              </a:rPr>
              <a:t>Liquid </a:t>
            </a:r>
            <a:r>
              <a:rPr lang="en-US" sz="4200" dirty="0" smtClean="0">
                <a:solidFill>
                  <a:srgbClr val="CB6015"/>
                </a:solidFill>
              </a:rPr>
              <a:t>Fuels.</a:t>
            </a:r>
            <a:endParaRPr lang="en-AU" sz="4200" dirty="0">
              <a:solidFill>
                <a:srgbClr val="CB6015"/>
              </a:solidFill>
            </a:endParaRPr>
          </a:p>
          <a:p>
            <a:pPr lvl="1"/>
            <a:r>
              <a:rPr lang="en-US" sz="4200" dirty="0">
                <a:solidFill>
                  <a:srgbClr val="CB6015"/>
                </a:solidFill>
              </a:rPr>
              <a:t>Mechanical </a:t>
            </a:r>
            <a:r>
              <a:rPr lang="en-US" sz="4200" dirty="0" smtClean="0">
                <a:solidFill>
                  <a:srgbClr val="CB6015"/>
                </a:solidFill>
              </a:rPr>
              <a:t>Systems.</a:t>
            </a:r>
            <a:endParaRPr lang="en-AU" sz="4200" dirty="0">
              <a:solidFill>
                <a:srgbClr val="CB6015"/>
              </a:solidFill>
            </a:endParaRPr>
          </a:p>
          <a:p>
            <a:pPr lvl="1"/>
            <a:r>
              <a:rPr lang="en-US" sz="4200" dirty="0">
                <a:solidFill>
                  <a:srgbClr val="CB6015"/>
                </a:solidFill>
              </a:rPr>
              <a:t>Mechanical Air </a:t>
            </a:r>
            <a:r>
              <a:rPr lang="en-US" sz="4200" dirty="0" smtClean="0">
                <a:solidFill>
                  <a:srgbClr val="CB6015"/>
                </a:solidFill>
              </a:rPr>
              <a:t>Coils.</a:t>
            </a:r>
            <a:endParaRPr lang="en-AU" sz="4200" dirty="0">
              <a:solidFill>
                <a:srgbClr val="CB6015"/>
              </a:solidFill>
            </a:endParaRPr>
          </a:p>
          <a:p>
            <a:pPr lvl="1"/>
            <a:r>
              <a:rPr lang="en-US" sz="4200" dirty="0">
                <a:solidFill>
                  <a:srgbClr val="CB6015"/>
                </a:solidFill>
              </a:rPr>
              <a:t>Chillers </a:t>
            </a:r>
            <a:r>
              <a:rPr lang="en-US" sz="4200" dirty="0" smtClean="0">
                <a:solidFill>
                  <a:srgbClr val="CB6015"/>
                </a:solidFill>
              </a:rPr>
              <a:t>Combined.</a:t>
            </a:r>
            <a:endParaRPr lang="en-AU" sz="4200" dirty="0">
              <a:solidFill>
                <a:srgbClr val="CB6015"/>
              </a:solidFill>
            </a:endParaRPr>
          </a:p>
          <a:p>
            <a:pPr lvl="1"/>
            <a:r>
              <a:rPr lang="en-US" sz="4200" dirty="0">
                <a:solidFill>
                  <a:srgbClr val="CB6015"/>
                </a:solidFill>
              </a:rPr>
              <a:t>Cooling </a:t>
            </a:r>
            <a:r>
              <a:rPr lang="en-US" sz="4200" dirty="0" smtClean="0">
                <a:solidFill>
                  <a:srgbClr val="CB6015"/>
                </a:solidFill>
              </a:rPr>
              <a:t>Towers.</a:t>
            </a:r>
          </a:p>
          <a:p>
            <a:endParaRPr lang="en-US" sz="3600" dirty="0">
              <a:solidFill>
                <a:srgbClr val="CB6015"/>
              </a:solidFill>
            </a:endParaRPr>
          </a:p>
          <a:p>
            <a:endParaRPr lang="en-US" sz="3600" dirty="0" smtClean="0">
              <a:solidFill>
                <a:srgbClr val="CB6015"/>
              </a:solidFill>
            </a:endParaRPr>
          </a:p>
          <a:p>
            <a:endParaRPr lang="en-US" sz="3600" dirty="0" smtClean="0">
              <a:solidFill>
                <a:srgbClr val="CB6015"/>
              </a:solidFill>
            </a:endParaRPr>
          </a:p>
          <a:p>
            <a:r>
              <a:rPr lang="en-US" sz="4200" dirty="0" smtClean="0">
                <a:solidFill>
                  <a:srgbClr val="CB6015"/>
                </a:solidFill>
              </a:rPr>
              <a:t>Ductwork Insulation.</a:t>
            </a:r>
            <a:endParaRPr lang="en-AU" sz="4200" dirty="0">
              <a:solidFill>
                <a:srgbClr val="CB6015"/>
              </a:solidFill>
            </a:endParaRPr>
          </a:p>
          <a:p>
            <a:r>
              <a:rPr lang="en-US" sz="4200" dirty="0" smtClean="0">
                <a:solidFill>
                  <a:srgbClr val="CB6015"/>
                </a:solidFill>
              </a:rPr>
              <a:t>Mechanical </a:t>
            </a:r>
            <a:r>
              <a:rPr lang="en-US" sz="4200" dirty="0">
                <a:solidFill>
                  <a:srgbClr val="CB6015"/>
                </a:solidFill>
              </a:rPr>
              <a:t>pipework </a:t>
            </a:r>
            <a:r>
              <a:rPr lang="en-US" sz="4200" dirty="0" smtClean="0">
                <a:solidFill>
                  <a:srgbClr val="CB6015"/>
                </a:solidFill>
              </a:rPr>
              <a:t>Insulation.</a:t>
            </a:r>
            <a:endParaRPr lang="en-AU" sz="4200" dirty="0">
              <a:solidFill>
                <a:srgbClr val="CB6015"/>
              </a:solidFill>
            </a:endParaRPr>
          </a:p>
          <a:p>
            <a:r>
              <a:rPr lang="en-US" sz="4200" dirty="0">
                <a:solidFill>
                  <a:srgbClr val="CB6015"/>
                </a:solidFill>
              </a:rPr>
              <a:t>Water </a:t>
            </a:r>
            <a:r>
              <a:rPr lang="en-US" sz="4200" dirty="0" smtClean="0">
                <a:solidFill>
                  <a:srgbClr val="CB6015"/>
                </a:solidFill>
              </a:rPr>
              <a:t>Treatment.</a:t>
            </a:r>
            <a:endParaRPr lang="en-AU" sz="4200" dirty="0">
              <a:solidFill>
                <a:srgbClr val="CB6015"/>
              </a:solidFill>
            </a:endParaRPr>
          </a:p>
          <a:p>
            <a:r>
              <a:rPr lang="en-US" sz="4200" dirty="0">
                <a:solidFill>
                  <a:srgbClr val="CB6015"/>
                </a:solidFill>
              </a:rPr>
              <a:t>Building Management </a:t>
            </a:r>
            <a:r>
              <a:rPr lang="en-US" sz="4200" dirty="0" smtClean="0">
                <a:solidFill>
                  <a:srgbClr val="CB6015"/>
                </a:solidFill>
              </a:rPr>
              <a:t>System.</a:t>
            </a:r>
            <a:endParaRPr lang="en-AU" sz="4200" dirty="0">
              <a:solidFill>
                <a:srgbClr val="CB6015"/>
              </a:solidFill>
            </a:endParaRPr>
          </a:p>
          <a:p>
            <a:r>
              <a:rPr lang="en-US" sz="4200" dirty="0">
                <a:solidFill>
                  <a:srgbClr val="CB6015"/>
                </a:solidFill>
              </a:rPr>
              <a:t>Mechanical </a:t>
            </a:r>
            <a:r>
              <a:rPr lang="en-US" sz="4200" dirty="0" smtClean="0">
                <a:solidFill>
                  <a:srgbClr val="CB6015"/>
                </a:solidFill>
              </a:rPr>
              <a:t>Commissioning.</a:t>
            </a:r>
            <a:endParaRPr lang="en-AU" sz="4200" dirty="0">
              <a:solidFill>
                <a:srgbClr val="CB6015"/>
              </a:solidFill>
            </a:endParaRPr>
          </a:p>
          <a:p>
            <a:r>
              <a:rPr lang="en-US" sz="4200" dirty="0">
                <a:solidFill>
                  <a:srgbClr val="CB6015"/>
                </a:solidFill>
              </a:rPr>
              <a:t>Mechanical </a:t>
            </a:r>
            <a:r>
              <a:rPr lang="en-US" sz="4200" dirty="0" smtClean="0">
                <a:solidFill>
                  <a:srgbClr val="CB6015"/>
                </a:solidFill>
              </a:rPr>
              <a:t>Maintenance.</a:t>
            </a:r>
            <a:endParaRPr lang="en-AU" sz="4200" dirty="0">
              <a:solidFill>
                <a:srgbClr val="CB6015"/>
              </a:solidFill>
            </a:endParaRPr>
          </a:p>
          <a:p>
            <a:r>
              <a:rPr lang="en-US" sz="4200" dirty="0" smtClean="0">
                <a:solidFill>
                  <a:srgbClr val="CB6015"/>
                </a:solidFill>
              </a:rPr>
              <a:t>Civil Works.</a:t>
            </a:r>
            <a:endParaRPr lang="en-AU" sz="4200" dirty="0">
              <a:solidFill>
                <a:srgbClr val="CB6015"/>
              </a:solidFill>
            </a:endParaRPr>
          </a:p>
          <a:p>
            <a:pPr marL="0" indent="0">
              <a:buFont typeface="Arial" panose="020B0604020202020204" pitchFamily="34" charset="0"/>
              <a:buNone/>
            </a:pPr>
            <a:endParaRPr lang="en-AU" sz="2000" dirty="0" smtClean="0"/>
          </a:p>
          <a:p>
            <a:pPr marL="0" indent="0">
              <a:buFont typeface="Arial" panose="020B0604020202020204" pitchFamily="34" charset="0"/>
              <a:buNone/>
            </a:pPr>
            <a:endParaRPr lang="en-AU" sz="2000" dirty="0" smtClean="0"/>
          </a:p>
          <a:p>
            <a:pPr marL="0" indent="0">
              <a:buFont typeface="Arial" panose="020B0604020202020204" pitchFamily="34" charset="0"/>
              <a:buNone/>
            </a:pPr>
            <a:r>
              <a:rPr lang="en-AU" sz="2000" dirty="0" smtClean="0"/>
              <a:t>							</a:t>
            </a:r>
            <a:endParaRPr lang="en-AU" sz="2000" b="1" dirty="0">
              <a:solidFill>
                <a:srgbClr val="CB6015"/>
              </a:solidFill>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5218" y="137315"/>
            <a:ext cx="3822542" cy="1665606"/>
          </a:xfrm>
          <a:prstGeom prst="rect">
            <a:avLst/>
          </a:prstGeom>
          <a:ln>
            <a:solidFill>
              <a:schemeClr val="tx1"/>
            </a:solidFill>
          </a:ln>
          <a:effectLst>
            <a:outerShdw blurRad="190500" algn="tl" rotWithShape="0">
              <a:srgbClr val="000000">
                <a:alpha val="70000"/>
              </a:srgbClr>
            </a:outerShdw>
          </a:effectLst>
        </p:spPr>
      </p:pic>
      <p:pic>
        <p:nvPicPr>
          <p:cNvPr id="10" name="Picture 9">
            <a:hlinkClick r:id="rId6" action="ppaction://hlinksldjump"/>
          </p:cNvPr>
          <p:cNvPicPr>
            <a:picLocks noChangeAspect="1"/>
          </p:cNvPicPr>
          <p:nvPr/>
        </p:nvPicPr>
        <p:blipFill>
          <a:blip r:embed="rId7"/>
          <a:stretch>
            <a:fillRect/>
          </a:stretch>
        </p:blipFill>
        <p:spPr>
          <a:xfrm>
            <a:off x="9873807" y="126823"/>
            <a:ext cx="543001" cy="543001"/>
          </a:xfrm>
          <a:prstGeom prst="rect">
            <a:avLst/>
          </a:prstGeom>
        </p:spPr>
      </p:pic>
    </p:spTree>
    <p:extLst>
      <p:ext uri="{BB962C8B-B14F-4D97-AF65-F5344CB8AC3E}">
        <p14:creationId xmlns:p14="http://schemas.microsoft.com/office/powerpoint/2010/main" val="667527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 calcmode="lin" valueType="num">
                                      <p:cBhvr additive="base">
                                        <p:cTn id="12"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anim calcmode="lin" valueType="num">
                                      <p:cBhvr additive="base">
                                        <p:cTn id="16"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1">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 calcmode="lin" valueType="num">
                                      <p:cBhvr additive="base">
                                        <p:cTn id="20"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1">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1">
                                            <p:txEl>
                                              <p:pRg st="3" end="3"/>
                                            </p:txEl>
                                          </p:spTgt>
                                        </p:tgtEl>
                                        <p:attrNameLst>
                                          <p:attrName>style.visibility</p:attrName>
                                        </p:attrNameLst>
                                      </p:cBhvr>
                                      <p:to>
                                        <p:strVal val="visible"/>
                                      </p:to>
                                    </p:set>
                                    <p:anim calcmode="lin" valueType="num">
                                      <p:cBhvr additive="base">
                                        <p:cTn id="24"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1">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1">
                                            <p:txEl>
                                              <p:pRg st="4" end="4"/>
                                            </p:txEl>
                                          </p:spTgt>
                                        </p:tgtEl>
                                        <p:attrNameLst>
                                          <p:attrName>style.visibility</p:attrName>
                                        </p:attrNameLst>
                                      </p:cBhvr>
                                      <p:to>
                                        <p:strVal val="visible"/>
                                      </p:to>
                                    </p:set>
                                    <p:anim calcmode="lin" valueType="num">
                                      <p:cBhvr additive="base">
                                        <p:cTn id="28"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1">
                                            <p:txEl>
                                              <p:pRg st="4" end="4"/>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 calcmode="lin" valueType="num">
                                      <p:cBhvr additive="base">
                                        <p:cTn id="32"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1">
                                            <p:txEl>
                                              <p:pRg st="5" end="5"/>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1">
                                            <p:txEl>
                                              <p:pRg st="6" end="6"/>
                                            </p:txEl>
                                          </p:spTgt>
                                        </p:tgtEl>
                                        <p:attrNameLst>
                                          <p:attrName>style.visibility</p:attrName>
                                        </p:attrNameLst>
                                      </p:cBhvr>
                                      <p:to>
                                        <p:strVal val="visible"/>
                                      </p:to>
                                    </p:set>
                                    <p:anim calcmode="lin" valueType="num">
                                      <p:cBhvr additive="base">
                                        <p:cTn id="36"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1">
                                            <p:txEl>
                                              <p:pRg st="6" end="6"/>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11">
                                            <p:txEl>
                                              <p:pRg st="7" end="7"/>
                                            </p:txEl>
                                          </p:spTgt>
                                        </p:tgtEl>
                                        <p:attrNameLst>
                                          <p:attrName>style.visibility</p:attrName>
                                        </p:attrNameLst>
                                      </p:cBhvr>
                                      <p:to>
                                        <p:strVal val="visible"/>
                                      </p:to>
                                    </p:set>
                                    <p:anim calcmode="lin" valueType="num">
                                      <p:cBhvr additive="base">
                                        <p:cTn id="40" dur="500" fill="hold"/>
                                        <p:tgtEl>
                                          <p:spTgt spid="11">
                                            <p:txEl>
                                              <p:pRg st="7" end="7"/>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1">
                                            <p:txEl>
                                              <p:pRg st="7" end="7"/>
                                            </p:txEl>
                                          </p:spTgt>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11">
                                            <p:txEl>
                                              <p:pRg st="11" end="11"/>
                                            </p:txEl>
                                          </p:spTgt>
                                        </p:tgtEl>
                                        <p:attrNameLst>
                                          <p:attrName>style.visibility</p:attrName>
                                        </p:attrNameLst>
                                      </p:cBhvr>
                                      <p:to>
                                        <p:strVal val="visible"/>
                                      </p:to>
                                    </p:set>
                                    <p:anim calcmode="lin" valueType="num">
                                      <p:cBhvr additive="base">
                                        <p:cTn id="44" dur="500" fill="hold"/>
                                        <p:tgtEl>
                                          <p:spTgt spid="11">
                                            <p:txEl>
                                              <p:pRg st="11" end="11"/>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1">
                                            <p:txEl>
                                              <p:pRg st="11" end="11"/>
                                            </p:txEl>
                                          </p:spTgt>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11">
                                            <p:txEl>
                                              <p:pRg st="12" end="12"/>
                                            </p:txEl>
                                          </p:spTgt>
                                        </p:tgtEl>
                                        <p:attrNameLst>
                                          <p:attrName>style.visibility</p:attrName>
                                        </p:attrNameLst>
                                      </p:cBhvr>
                                      <p:to>
                                        <p:strVal val="visible"/>
                                      </p:to>
                                    </p:set>
                                    <p:anim calcmode="lin" valueType="num">
                                      <p:cBhvr additive="base">
                                        <p:cTn id="48" dur="500" fill="hold"/>
                                        <p:tgtEl>
                                          <p:spTgt spid="11">
                                            <p:txEl>
                                              <p:pRg st="12" end="12"/>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1">
                                            <p:txEl>
                                              <p:pRg st="12" end="12"/>
                                            </p:txEl>
                                          </p:spTgt>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11">
                                            <p:txEl>
                                              <p:pRg st="13" end="13"/>
                                            </p:txEl>
                                          </p:spTgt>
                                        </p:tgtEl>
                                        <p:attrNameLst>
                                          <p:attrName>style.visibility</p:attrName>
                                        </p:attrNameLst>
                                      </p:cBhvr>
                                      <p:to>
                                        <p:strVal val="visible"/>
                                      </p:to>
                                    </p:set>
                                    <p:anim calcmode="lin" valueType="num">
                                      <p:cBhvr additive="base">
                                        <p:cTn id="52" dur="500" fill="hold"/>
                                        <p:tgtEl>
                                          <p:spTgt spid="11">
                                            <p:txEl>
                                              <p:pRg st="13" end="13"/>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11">
                                            <p:txEl>
                                              <p:pRg st="13" end="13"/>
                                            </p:txEl>
                                          </p:spTgt>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11">
                                            <p:txEl>
                                              <p:pRg st="14" end="14"/>
                                            </p:txEl>
                                          </p:spTgt>
                                        </p:tgtEl>
                                        <p:attrNameLst>
                                          <p:attrName>style.visibility</p:attrName>
                                        </p:attrNameLst>
                                      </p:cBhvr>
                                      <p:to>
                                        <p:strVal val="visible"/>
                                      </p:to>
                                    </p:set>
                                    <p:anim calcmode="lin" valueType="num">
                                      <p:cBhvr additive="base">
                                        <p:cTn id="56" dur="500" fill="hold"/>
                                        <p:tgtEl>
                                          <p:spTgt spid="11">
                                            <p:txEl>
                                              <p:pRg st="14" end="14"/>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1">
                                            <p:txEl>
                                              <p:pRg st="14" end="14"/>
                                            </p:txEl>
                                          </p:spTgt>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11">
                                            <p:txEl>
                                              <p:pRg st="15" end="15"/>
                                            </p:txEl>
                                          </p:spTgt>
                                        </p:tgtEl>
                                        <p:attrNameLst>
                                          <p:attrName>style.visibility</p:attrName>
                                        </p:attrNameLst>
                                      </p:cBhvr>
                                      <p:to>
                                        <p:strVal val="visible"/>
                                      </p:to>
                                    </p:set>
                                    <p:anim calcmode="lin" valueType="num">
                                      <p:cBhvr additive="base">
                                        <p:cTn id="60" dur="500" fill="hold"/>
                                        <p:tgtEl>
                                          <p:spTgt spid="11">
                                            <p:txEl>
                                              <p:pRg st="15" end="15"/>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1">
                                            <p:txEl>
                                              <p:pRg st="15" end="15"/>
                                            </p:txEl>
                                          </p:spTgt>
                                        </p:tgtEl>
                                        <p:attrNameLst>
                                          <p:attrName>ppt_y</p:attrName>
                                        </p:attrNameLst>
                                      </p:cBhvr>
                                      <p:tavLst>
                                        <p:tav tm="0">
                                          <p:val>
                                            <p:strVal val="1+#ppt_h/2"/>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11">
                                            <p:txEl>
                                              <p:pRg st="16" end="16"/>
                                            </p:txEl>
                                          </p:spTgt>
                                        </p:tgtEl>
                                        <p:attrNameLst>
                                          <p:attrName>style.visibility</p:attrName>
                                        </p:attrNameLst>
                                      </p:cBhvr>
                                      <p:to>
                                        <p:strVal val="visible"/>
                                      </p:to>
                                    </p:set>
                                    <p:anim calcmode="lin" valueType="num">
                                      <p:cBhvr additive="base">
                                        <p:cTn id="64" dur="500" fill="hold"/>
                                        <p:tgtEl>
                                          <p:spTgt spid="11">
                                            <p:txEl>
                                              <p:pRg st="16" end="16"/>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11">
                                            <p:txEl>
                                              <p:pRg st="16" end="16"/>
                                            </p:txEl>
                                          </p:spTgt>
                                        </p:tgtEl>
                                        <p:attrNameLst>
                                          <p:attrName>ppt_y</p:attrName>
                                        </p:attrNameLst>
                                      </p:cBhvr>
                                      <p:tavLst>
                                        <p:tav tm="0">
                                          <p:val>
                                            <p:strVal val="1+#ppt_h/2"/>
                                          </p:val>
                                        </p:tav>
                                        <p:tav tm="100000">
                                          <p:val>
                                            <p:strVal val="#ppt_y"/>
                                          </p:val>
                                        </p:tav>
                                      </p:tavLst>
                                    </p:anim>
                                  </p:childTnLst>
                                </p:cTn>
                              </p:par>
                              <p:par>
                                <p:cTn id="66" presetID="2" presetClass="entr" presetSubtype="4" fill="hold" nodeType="withEffect">
                                  <p:stCondLst>
                                    <p:cond delay="0"/>
                                  </p:stCondLst>
                                  <p:childTnLst>
                                    <p:set>
                                      <p:cBhvr>
                                        <p:cTn id="67" dur="1" fill="hold">
                                          <p:stCondLst>
                                            <p:cond delay="0"/>
                                          </p:stCondLst>
                                        </p:cTn>
                                        <p:tgtEl>
                                          <p:spTgt spid="11">
                                            <p:txEl>
                                              <p:pRg st="17" end="17"/>
                                            </p:txEl>
                                          </p:spTgt>
                                        </p:tgtEl>
                                        <p:attrNameLst>
                                          <p:attrName>style.visibility</p:attrName>
                                        </p:attrNameLst>
                                      </p:cBhvr>
                                      <p:to>
                                        <p:strVal val="visible"/>
                                      </p:to>
                                    </p:set>
                                    <p:anim calcmode="lin" valueType="num">
                                      <p:cBhvr additive="base">
                                        <p:cTn id="68" dur="500" fill="hold"/>
                                        <p:tgtEl>
                                          <p:spTgt spid="11">
                                            <p:txEl>
                                              <p:pRg st="17" end="17"/>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11">
                                            <p:txEl>
                                              <p:pRg st="17" end="1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7878</TotalTime>
  <Words>4064</Words>
  <Application>Microsoft Office PowerPoint</Application>
  <PresentationFormat>Custom</PresentationFormat>
  <Paragraphs>563</Paragraphs>
  <Slides>56</Slides>
  <Notes>35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Arial</vt:lpstr>
      <vt:lpstr>Arial Narrow</vt:lpstr>
      <vt:lpstr>Arial Rounded MT Bold</vt:lpstr>
      <vt:lpstr>Calibri</vt:lpstr>
      <vt:lpstr>Calibri Light</vt:lpstr>
      <vt:lpstr>Segoe Print</vt:lpstr>
      <vt:lpstr>Segoe Script</vt:lpstr>
      <vt:lpstr>Symbol</vt:lpstr>
      <vt:lpstr>Times New Roman</vt:lpstr>
      <vt:lpstr>Office Theme</vt:lpstr>
      <vt:lpstr>PowerPoint Presentation</vt:lpstr>
      <vt:lpstr>SPECIFICATION SERVICES</vt:lpstr>
      <vt:lpstr>SPECIFICATION SERVICES</vt:lpstr>
      <vt:lpstr>SPECIFICATION SERVICES</vt:lpstr>
      <vt:lpstr>SPECIFICATION SERVICES</vt:lpstr>
      <vt:lpstr>SPECIFICATION SERVICES</vt:lpstr>
      <vt:lpstr>SPECIFICATION SERVICES</vt:lpstr>
      <vt:lpstr>SPECIFICATION SERVICES</vt:lpstr>
      <vt:lpstr>SPECIFICATION SERVICES</vt:lpstr>
      <vt:lpstr>SPECIFICATION SERVICES</vt:lpstr>
      <vt:lpstr>SPECIFICATION SERVICES</vt:lpstr>
      <vt:lpstr>SPECIFICATION SERVICES</vt:lpstr>
      <vt:lpstr>SPECIFICATION SERVICES</vt:lpstr>
      <vt:lpstr>SPECIFICATION SERVICES</vt:lpstr>
      <vt:lpstr>SPECIFICATIONS</vt:lpstr>
      <vt:lpstr>SPECIFICATIONS</vt:lpstr>
      <vt:lpstr>SPECIFICATIONS</vt:lpstr>
      <vt:lpstr>SPECIFICATIONS</vt:lpstr>
      <vt:lpstr>SPECIFICATIONS</vt:lpstr>
      <vt:lpstr>SPECIFICATIONS</vt:lpstr>
      <vt:lpstr>TYPES OF SPECIFICATIONS</vt:lpstr>
      <vt:lpstr>TYPES OF SPECIFICATIONS</vt:lpstr>
      <vt:lpstr>TYPES OF SPECIFICATIONS</vt:lpstr>
      <vt:lpstr>TYPES OF SPECIFICATIONS</vt:lpstr>
      <vt:lpstr>TYPES OF SPECIFICATIONS</vt:lpstr>
      <vt:lpstr>TYPES OF SPECIFICATIONS</vt:lpstr>
      <vt:lpstr>SPECIFICATION WRITING</vt:lpstr>
      <vt:lpstr>SPECIFICATION WRITING</vt:lpstr>
      <vt:lpstr>SPECIFICATION WRITING</vt:lpstr>
      <vt:lpstr>SPECIFICATION WRITING</vt:lpstr>
      <vt:lpstr>SPECIFICATION WRITING</vt:lpstr>
      <vt:lpstr>USING DIPL WORKSECTION TEMPLATES</vt:lpstr>
      <vt:lpstr>USING DIPL WORKSECTION TEMPLATES</vt:lpstr>
      <vt:lpstr>USING DIPL WORKSECTION TEMPLATES</vt:lpstr>
      <vt:lpstr>USING DIPL WORKSECTION TEMPLATES</vt:lpstr>
      <vt:lpstr>USING DIPL WORKSECTION TEMPLATES</vt:lpstr>
      <vt:lpstr>USING DIPL WORKSECTION TEMPLATES</vt:lpstr>
      <vt:lpstr>USING DIPL WORKSECTION TEMPLATES</vt:lpstr>
      <vt:lpstr>RULES AND WRITING TIPS</vt:lpstr>
      <vt:lpstr>RULES AND WRITING TIPS</vt:lpstr>
      <vt:lpstr>RULES AND WRITING TIPS</vt:lpstr>
      <vt:lpstr>RULES AND WRITING TIPS</vt:lpstr>
      <vt:lpstr>RULES AND WRITING TIPS</vt:lpstr>
      <vt:lpstr>RULES AND WRITING TIPS</vt:lpstr>
      <vt:lpstr>AMBIGUITY</vt:lpstr>
      <vt:lpstr>AMBIGUITY</vt:lpstr>
      <vt:lpstr>AMBIGUITY</vt:lpstr>
      <vt:lpstr>TOOLS AND REFERENCE MATERIAL</vt:lpstr>
      <vt:lpstr>TOOLS AND REFERENCE MATERIAL</vt:lpstr>
      <vt:lpstr>TOOLS AND REFERENCE MATERIAL</vt:lpstr>
      <vt:lpstr>TOOLS AND REFERENCE MATERIAL</vt:lpstr>
      <vt:lpstr>TOOLS AND REFERENCE MATERIAL</vt:lpstr>
      <vt:lpstr>HOLD POINTS AND WITNESS POINTS</vt:lpstr>
      <vt:lpstr>HOLD POINTS AND WITNESS POINTS</vt:lpstr>
      <vt:lpstr>BIBLIOGRAPHY</vt:lpstr>
      <vt:lpstr>QUESTIONS?</vt:lpstr>
    </vt:vector>
  </TitlesOfParts>
  <Company>Northern Territory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dc:title>
  <dc:creator>Nigel Knibbs</dc:creator>
  <cp:lastModifiedBy>Nigel Knibbs</cp:lastModifiedBy>
  <cp:revision>355</cp:revision>
  <cp:lastPrinted>2019-08-08T02:03:48Z</cp:lastPrinted>
  <dcterms:created xsi:type="dcterms:W3CDTF">2019-05-26T23:27:25Z</dcterms:created>
  <dcterms:modified xsi:type="dcterms:W3CDTF">2019-08-09T01:17:58Z</dcterms:modified>
</cp:coreProperties>
</file>